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sldIdLst>
    <p:sldId id="281" r:id="rId3"/>
    <p:sldId id="530" r:id="rId4"/>
    <p:sldId id="531" r:id="rId5"/>
    <p:sldId id="501" r:id="rId6"/>
    <p:sldId id="521" r:id="rId7"/>
    <p:sldId id="522" r:id="rId8"/>
    <p:sldId id="532" r:id="rId9"/>
    <p:sldId id="533" r:id="rId10"/>
    <p:sldId id="489" r:id="rId11"/>
    <p:sldId id="515" r:id="rId12"/>
    <p:sldId id="516" r:id="rId13"/>
    <p:sldId id="517" r:id="rId14"/>
    <p:sldId id="520" r:id="rId15"/>
    <p:sldId id="523" r:id="rId16"/>
    <p:sldId id="524" r:id="rId17"/>
    <p:sldId id="534" r:id="rId18"/>
    <p:sldId id="535" r:id="rId19"/>
    <p:sldId id="483" r:id="rId20"/>
    <p:sldId id="502" r:id="rId21"/>
    <p:sldId id="490" r:id="rId22"/>
    <p:sldId id="503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517" autoAdjust="0"/>
  </p:normalViewPr>
  <p:slideViewPr>
    <p:cSldViewPr snapToGrid="0">
      <p:cViewPr varScale="1">
        <p:scale>
          <a:sx n="48" d="100"/>
          <a:sy n="48" d="100"/>
        </p:scale>
        <p:origin x="60" y="9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375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666AF-8D9C-48B6-8F6A-7E8432D2AB2A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44792-3484-45EE-BD21-6124FBABD2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900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44792-3484-45EE-BD21-6124FBABD2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84561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633411-299C-2644-9E66-4458521D7E9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95862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892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9F9D26-0CC7-4F90-9DA0-E17FA49F9E91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8921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61642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921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921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8921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83D17B-DD58-44D0-A328-8DA970AB5030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8921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77245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7C18C-1EFA-47EF-8E8C-1E93CDF1D2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4103D-1F0C-4F65-B83A-8DF14D832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E8CAF-8088-416A-A90F-C63E43DD3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79EE-C658-4CB5-9E14-2DFF996F8ABC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06A36-A846-4A63-9335-384B080A6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1A38E-F46B-4C9E-8282-1ABEEB32A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53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CE9B9-DF81-4E48-8034-7F72299A2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F7DCF0-2082-4D74-8AF6-87C43B448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C5463-4B4A-417C-B058-E7C60AC25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F6427-AF9D-4BC3-B165-35DFE97E0E11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E63DC-35C0-476B-B67D-1534C8C61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E6AFC-E8CB-4294-AC74-CB951DF1F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682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2B5D4B-EB63-45C2-BABD-D3B56BFF9D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AFE5B-1D73-4583-842A-8EDE28D60C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0FCC9-07A3-4FA0-B7A0-D0CCCC990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D1FF9-11D7-49DC-99D9-9B2F323E7FAA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569B01-16FB-4B90-9C61-4977034BE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CFFDD-5A10-4033-8EED-532B722BE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310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D1A3-A010-4A50-9279-5A2A1B0EE885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358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0408B-E21A-4010-8F92-AE9647AF700B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4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B9F53-B5B0-44F3-94D3-B385438830CF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011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C7223-8FBA-4599-9996-873D789C749B}" type="datetime1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401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13EE5-4EA6-44EA-980A-7D9CF458E550}" type="datetime1">
              <a:rPr lang="en-GB" smtClean="0"/>
              <a:t>31/05/2023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84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A93F-6D63-407D-B737-D2F557658E18}" type="datetime1">
              <a:rPr lang="en-GB" smtClean="0"/>
              <a:t>31/05/2023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1634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8A471-53B0-4F98-9170-693956E2E6AC}" type="datetime1">
              <a:rPr lang="en-GB" smtClean="0"/>
              <a:t>31/05/2023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1825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9B0D-F164-490E-A7B5-E60AE38F04F5}" type="datetime1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82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D2896-1A9C-4AC4-A253-93F498842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69C0-231F-4740-A7F4-4631A428B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FE5A2-C10A-4FBB-B167-3D8BCAE70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8950F-8B3F-4C42-A0FE-621033FBC8FE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D3FC4-C6B6-4DD6-B713-21D716E31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BBDFD-2313-4351-9223-CC7E5E41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019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2731D-C067-44C4-ABBF-B0576F1CC246}" type="datetime1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50661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E69B9-513E-48F4-A922-74B3AB9771A2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0481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B109B-D872-45C4-AB13-910D1F63DCF6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06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7F713-194A-439F-A530-8FE461DD5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D7F3D-A18B-4EA1-9F91-FE6C4A729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7A46F-D376-457A-9C54-D48873350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697D0-DF13-4A5E-A2BD-9D98408124A6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7BE32-BA90-41E6-9F7F-1385EDD6C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46242-2408-4D11-BC8A-5A280CD36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026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276DD-4A70-4649-BF43-AD34F7E42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FAFAC-D2EA-4B9D-8B8A-E3326DF86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EF41D-C5B2-41B9-8440-9141CAA08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78AA4C-5AA0-4EA4-B3A4-5A624F91E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32E95-3DAB-4A70-B6CB-5459B18F1B01}" type="datetime1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69B4CF-65AD-4ECF-ABC3-765063644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5847D6-8C1A-4C3F-A084-46B40ADDD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684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C17C7-9F4E-4ED6-8259-538422186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659E13-B1D8-4E95-9387-F9B833C84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C87899-919A-4B7B-B25F-2E7412AB0F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AC589-4586-48C5-B6A0-670C2D9B1D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B61F48-BEE6-48D8-AC65-C4DF40CE2F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DDF2C3-E747-4285-B829-93E9F7938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6BD8B-F36F-440A-BEFC-E68E6C782057}" type="datetime1">
              <a:rPr lang="en-GB" smtClean="0"/>
              <a:t>31/05/2023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1E3298-3E6E-4792-80BF-E658BE5D3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244C98-3CCA-48F7-934E-FE697DC2D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3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C6E4A-8E91-41B7-9EA0-F273B9CD9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31D6A5-FC7E-4A43-81BB-CA391B521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8332B8-AB02-4D87-90E7-B465AE1B9443}" type="datetime1">
              <a:rPr lang="en-GB" smtClean="0"/>
              <a:t>31/05/2023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7A4227-0A80-4A07-B242-F86659282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30FD09-EDE3-4C0A-883A-620BE5946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90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9AA388-3B96-46AD-8091-CCEB71D02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44D43-2177-4323-B94D-A1135A39A4DF}" type="datetime1">
              <a:rPr lang="en-GB" smtClean="0"/>
              <a:t>31/05/2023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9ED54B-7D4C-46D2-9123-B3BCFB9E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87755-A442-4E92-8F49-98A4C0F9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3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3EB3A-52FC-46CC-B8B6-E7B5849DB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7458C-0738-44F8-8341-2EC7263AD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436FAC-A29B-4F6B-BB1D-233716E28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EA6932-8021-4748-851C-F10A932CA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6C9A3-8309-4177-8740-761055E963D8}" type="datetime1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6B855A-9D6E-42BD-84F6-F5F1DC16C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6BED86-EA80-47A1-909F-B3A58B56D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49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4BAD8-99C8-4F94-9A36-728F11288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BECA7B-55D4-4007-BA0A-508D04F540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D135D7-2089-42CC-9A8D-DFC26A8980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0188A-7657-429F-A0E0-EC92EEF66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45F17-CC13-4B06-927D-D9C46A9D514B}" type="datetime1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4D6622-F8DB-4687-A9DD-5C7A79AA8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82330-0BDF-47D3-AA8D-9FDB85D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3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A4AA78-2137-4FF9-998F-D9E8CBCBC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6E837-84A2-4122-8685-C686F4410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87A48-ADF6-4ADF-9950-DC1D37BFB9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E015B-D0F4-4658-AE14-8DDDB16EA339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2D520-5C17-4167-BBE3-14918855C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4021C-DE1C-4088-83D0-F29118396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BF034-A0A6-4F43-BF31-E5A6A6CA89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62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BDB45-6783-4F45-9280-62D98D3A89F6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53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7696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669" y="1111086"/>
            <a:ext cx="7690104" cy="2623885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Day 4</a:t>
            </a:r>
            <a:br>
              <a:rPr lang="en-US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Lecture 2:  </a:t>
            </a:r>
            <a:br>
              <a:rPr lang="en-US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61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Formulating Stochastic models</a:t>
            </a:r>
            <a:endParaRPr lang="en-GB" sz="6100" dirty="0">
              <a:solidFill>
                <a:srgbClr val="FFFFF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927CAFC9-A675-4314-84EF-236FFA58A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2490532"/>
            <a:ext cx="2110597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21269"/>
            <a:ext cx="112776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499" y="4843002"/>
            <a:ext cx="10012680" cy="1234345"/>
          </a:xfrm>
        </p:spPr>
        <p:txBody>
          <a:bodyPr anchor="ctr">
            <a:normAutofit fontScale="700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8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Short course on modelling infectious disease dynamics in R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Ankara, Türkiye, June 2023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 Juan F Vesga</a:t>
            </a: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Graphic 7" descr="Users">
            <a:extLst>
              <a:ext uri="{FF2B5EF4-FFF2-40B4-BE49-F238E27FC236}">
                <a16:creationId xmlns:a16="http://schemas.microsoft.com/office/drawing/2014/main" id="{DBD577A4-DDEE-4541-B9C4-4704F320B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857725" y="2612676"/>
            <a:ext cx="1632648" cy="1632648"/>
          </a:xfrm>
          <a:prstGeom prst="rect">
            <a:avLst/>
          </a:prstGeom>
        </p:spPr>
      </p:pic>
      <p:pic>
        <p:nvPicPr>
          <p:cNvPr id="23" name="Graphic 7" descr="Users">
            <a:extLst>
              <a:ext uri="{FF2B5EF4-FFF2-40B4-BE49-F238E27FC236}">
                <a16:creationId xmlns:a16="http://schemas.microsoft.com/office/drawing/2014/main" id="{2519204D-E98A-4374-B512-5D206D1F3E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857725" y="599487"/>
            <a:ext cx="1632648" cy="163264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127D6D-3026-41DA-94BC-416136F84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75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ChangeArrowheads="1"/>
          </p:cNvSpPr>
          <p:nvPr/>
        </p:nvSpPr>
        <p:spPr bwMode="auto">
          <a:xfrm>
            <a:off x="1995805" y="2272020"/>
            <a:ext cx="6264275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lang="en-GB" altLang="en-US" sz="1800" noProof="1">
                <a:solidFill>
                  <a:srgbClr val="000000"/>
                </a:solidFill>
              </a:rPr>
              <a:t> 0    </a:t>
            </a:r>
            <a:r>
              <a:rPr lang="en-US" altLang="en-US" sz="1800" i="1" dirty="0" err="1">
                <a:solidFill>
                  <a:srgbClr val="7030A0"/>
                </a:solidFill>
                <a:sym typeface="Symbol" panose="05050102010706020507" pitchFamily="18" charset="2"/>
              </a:rPr>
              <a:t>λ</a:t>
            </a:r>
            <a:r>
              <a:rPr lang="en-US" altLang="en-US" sz="1800" dirty="0" err="1">
                <a:solidFill>
                  <a:srgbClr val="7030A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1800" dirty="0" err="1">
                <a:solidFill>
                  <a:srgbClr val="7030A0"/>
                </a:solidFill>
              </a:rPr>
              <a:t>t</a:t>
            </a:r>
            <a:r>
              <a:rPr lang="en-US" altLang="en-US" sz="1800" noProof="1">
                <a:solidFill>
                  <a:srgbClr val="000000"/>
                </a:solidFill>
              </a:rPr>
              <a:t>                             </a:t>
            </a:r>
            <a:r>
              <a:rPr lang="en-US" altLang="en-US" sz="1800" noProof="1">
                <a:solidFill>
                  <a:srgbClr val="33CC33"/>
                </a:solidFill>
              </a:rPr>
              <a:t>1-</a:t>
            </a:r>
            <a:r>
              <a:rPr lang="en-US" altLang="en-US" sz="1800" i="1" dirty="0" err="1">
                <a:solidFill>
                  <a:srgbClr val="33CC33"/>
                </a:solidFill>
                <a:sym typeface="Symbol" panose="05050102010706020507" pitchFamily="18" charset="2"/>
              </a:rPr>
              <a:t>λ</a:t>
            </a:r>
            <a:r>
              <a:rPr lang="en-US" altLang="en-US" sz="1800" dirty="0" err="1">
                <a:solidFill>
                  <a:srgbClr val="33CC33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1800" dirty="0" err="1">
                <a:solidFill>
                  <a:srgbClr val="33CC33"/>
                </a:solidFill>
              </a:rPr>
              <a:t>t</a:t>
            </a:r>
            <a:r>
              <a:rPr lang="en-US" altLang="en-US" sz="1800" dirty="0">
                <a:solidFill>
                  <a:srgbClr val="33CC33"/>
                </a:solidFill>
              </a:rPr>
              <a:t>                      </a:t>
            </a:r>
            <a:r>
              <a:rPr lang="en-US" altLang="en-US" sz="1800" noProof="1">
                <a:solidFill>
                  <a:srgbClr val="33CC33"/>
                </a:solidFill>
              </a:rPr>
              <a:t>           </a:t>
            </a:r>
            <a:r>
              <a:rPr lang="en-GB" altLang="en-US" sz="1800" dirty="0">
                <a:solidFill>
                  <a:srgbClr val="33CC33"/>
                </a:solidFill>
              </a:rPr>
              <a:t>   </a:t>
            </a:r>
            <a:r>
              <a:rPr lang="en-GB" altLang="en-US" sz="1800" noProof="1">
                <a:solidFill>
                  <a:srgbClr val="000000"/>
                </a:solidFill>
              </a:rPr>
              <a:t>1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endParaRPr lang="en-GB" altLang="en-US" sz="18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endParaRPr lang="en-GB" altLang="en-US" sz="900" noProof="1">
              <a:solidFill>
                <a:srgbClr val="000000"/>
              </a:solidFill>
            </a:endParaRPr>
          </a:p>
        </p:txBody>
      </p:sp>
      <p:sp>
        <p:nvSpPr>
          <p:cNvPr id="33795" name="Line 8"/>
          <p:cNvSpPr>
            <a:spLocks noChangeShapeType="1"/>
          </p:cNvSpPr>
          <p:nvPr/>
        </p:nvSpPr>
        <p:spPr bwMode="auto">
          <a:xfrm>
            <a:off x="2225125" y="2618096"/>
            <a:ext cx="53292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6" name="Line 9"/>
          <p:cNvSpPr>
            <a:spLocks noChangeShapeType="1"/>
          </p:cNvSpPr>
          <p:nvPr/>
        </p:nvSpPr>
        <p:spPr bwMode="auto">
          <a:xfrm>
            <a:off x="2225125" y="2526021"/>
            <a:ext cx="0" cy="1825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7" name="Line 10"/>
          <p:cNvSpPr>
            <a:spLocks noChangeShapeType="1"/>
          </p:cNvSpPr>
          <p:nvPr/>
        </p:nvSpPr>
        <p:spPr bwMode="auto">
          <a:xfrm>
            <a:off x="3053800" y="2526021"/>
            <a:ext cx="0" cy="1825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8" name="Line 12"/>
          <p:cNvSpPr>
            <a:spLocks noChangeShapeType="1"/>
          </p:cNvSpPr>
          <p:nvPr/>
        </p:nvSpPr>
        <p:spPr bwMode="auto">
          <a:xfrm>
            <a:off x="7554363" y="2526021"/>
            <a:ext cx="0" cy="1825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799" name="Line 14"/>
          <p:cNvSpPr>
            <a:spLocks noChangeShapeType="1"/>
          </p:cNvSpPr>
          <p:nvPr/>
        </p:nvSpPr>
        <p:spPr bwMode="auto">
          <a:xfrm flipV="1">
            <a:off x="2225126" y="2254559"/>
            <a:ext cx="447675" cy="346075"/>
          </a:xfrm>
          <a:prstGeom prst="line">
            <a:avLst/>
          </a:prstGeom>
          <a:noFill/>
          <a:ln w="2540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800" name="Line 15"/>
          <p:cNvSpPr>
            <a:spLocks noChangeShapeType="1"/>
          </p:cNvSpPr>
          <p:nvPr/>
        </p:nvSpPr>
        <p:spPr bwMode="auto">
          <a:xfrm flipH="1" flipV="1">
            <a:off x="2664863" y="2224397"/>
            <a:ext cx="385762" cy="363537"/>
          </a:xfrm>
          <a:prstGeom prst="line">
            <a:avLst/>
          </a:prstGeom>
          <a:noFill/>
          <a:ln w="2540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801" name="Line 18"/>
          <p:cNvSpPr>
            <a:spLocks noChangeShapeType="1"/>
          </p:cNvSpPr>
          <p:nvPr/>
        </p:nvSpPr>
        <p:spPr bwMode="auto">
          <a:xfrm flipV="1">
            <a:off x="3042688" y="2148197"/>
            <a:ext cx="2690812" cy="446087"/>
          </a:xfrm>
          <a:prstGeom prst="line">
            <a:avLst/>
          </a:prstGeom>
          <a:noFill/>
          <a:ln w="254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802" name="Line 19"/>
          <p:cNvSpPr>
            <a:spLocks noChangeShapeType="1"/>
          </p:cNvSpPr>
          <p:nvPr/>
        </p:nvSpPr>
        <p:spPr bwMode="auto">
          <a:xfrm>
            <a:off x="5725563" y="2148196"/>
            <a:ext cx="1828800" cy="461962"/>
          </a:xfrm>
          <a:prstGeom prst="line">
            <a:avLst/>
          </a:prstGeom>
          <a:noFill/>
          <a:ln w="254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803" name="Rectangle 16"/>
          <p:cNvSpPr>
            <a:spLocks noChangeArrowheads="1"/>
          </p:cNvSpPr>
          <p:nvPr/>
        </p:nvSpPr>
        <p:spPr bwMode="auto">
          <a:xfrm>
            <a:off x="2200303" y="1868796"/>
            <a:ext cx="10556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800" dirty="0">
                <a:solidFill>
                  <a:srgbClr val="7030A0"/>
                </a:solidFill>
              </a:rPr>
              <a:t>Infection</a:t>
            </a:r>
            <a:endParaRPr lang="en-GB" altLang="en-US" sz="1800" dirty="0">
              <a:solidFill>
                <a:srgbClr val="000000"/>
              </a:solidFill>
            </a:endParaRPr>
          </a:p>
        </p:txBody>
      </p:sp>
      <p:sp>
        <p:nvSpPr>
          <p:cNvPr id="33804" name="Rectangle 18"/>
          <p:cNvSpPr>
            <a:spLocks noChangeArrowheads="1"/>
          </p:cNvSpPr>
          <p:nvPr/>
        </p:nvSpPr>
        <p:spPr bwMode="auto">
          <a:xfrm>
            <a:off x="4675445" y="1702499"/>
            <a:ext cx="23145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800" noProof="1">
                <a:solidFill>
                  <a:srgbClr val="33CC33"/>
                </a:solidFill>
              </a:rPr>
              <a:t>No </a:t>
            </a:r>
            <a:r>
              <a:rPr lang="en-GB" altLang="en-US" sz="1800" dirty="0">
                <a:solidFill>
                  <a:srgbClr val="33CC33"/>
                </a:solidFill>
              </a:rPr>
              <a:t>infection</a:t>
            </a:r>
            <a:r>
              <a:rPr lang="en-GB" altLang="en-US" sz="1800" noProof="1">
                <a:solidFill>
                  <a:srgbClr val="33CC33"/>
                </a:solidFill>
              </a:rPr>
              <a:t> or death</a:t>
            </a:r>
            <a:endParaRPr lang="en-GB" altLang="en-US" sz="1800" dirty="0">
              <a:solidFill>
                <a:srgbClr val="000000"/>
              </a:solidFill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 rot="5400000" flipH="1" flipV="1">
            <a:off x="2639463" y="2219634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3527669" y="2160102"/>
            <a:ext cx="0" cy="94773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5777951" y="857559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2647401" y="3216584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3535607" y="3157053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 flipH="1" flipV="1">
            <a:off x="5785888" y="1854509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2647401" y="2372034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3535607" y="2312503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 flipH="1" flipV="1">
            <a:off x="5785888" y="1009959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 flipH="1" flipV="1">
            <a:off x="2647401" y="2540309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 flipH="1" flipV="1">
            <a:off x="3535607" y="2480778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5785888" y="1178234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 flipH="1" flipV="1">
            <a:off x="2647401" y="2878446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 flipH="1" flipV="1">
            <a:off x="3535607" y="2818915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 flipH="1" flipV="1">
            <a:off x="5785888" y="1516371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 flipH="1" flipV="1">
            <a:off x="2647401" y="3386446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 flipH="1" flipV="1">
            <a:off x="3535607" y="3326915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 flipH="1" flipV="1">
            <a:off x="5785888" y="2024371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2647401" y="3892859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 flipH="1" flipV="1">
            <a:off x="3535607" y="3833328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 flipH="1" flipV="1">
            <a:off x="5785888" y="2530784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 flipH="1" flipV="1">
            <a:off x="2647401" y="4230996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 flipH="1" flipV="1">
            <a:off x="3535607" y="4171465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5400000" flipH="1" flipV="1">
            <a:off x="5785888" y="2868921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 flipH="1" flipV="1">
            <a:off x="2647401" y="4569134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 flipH="1" flipV="1">
            <a:off x="3535607" y="4509603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5400000" flipH="1" flipV="1">
            <a:off x="5785888" y="3207059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 flipH="1" flipV="1">
            <a:off x="2647401" y="4907271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3535607" y="4847740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5400000" flipH="1" flipV="1">
            <a:off x="5785888" y="3545196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5400000" flipH="1" flipV="1">
            <a:off x="2647401" y="5245409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5400000" flipH="1" flipV="1">
            <a:off x="3535607" y="5185878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5400000" flipH="1" flipV="1">
            <a:off x="5785888" y="3883334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5400000" flipH="1" flipV="1">
            <a:off x="2647401" y="5751821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 flipH="1" flipV="1">
            <a:off x="3535607" y="5692290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5400000" flipH="1" flipV="1">
            <a:off x="5785888" y="4389746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5400000" flipH="1" flipV="1">
            <a:off x="2647401" y="3724584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5400000" flipH="1" flipV="1">
            <a:off x="3535607" y="3665053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5400000" flipH="1" flipV="1">
            <a:off x="5785888" y="2362509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5400000" flipH="1" flipV="1">
            <a:off x="2647401" y="2710171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5400000" flipH="1" flipV="1">
            <a:off x="3535607" y="2650640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 flipH="1" flipV="1">
            <a:off x="5785888" y="1348096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5400000" flipH="1" flipV="1">
            <a:off x="2647401" y="3048309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5400000" flipH="1" flipV="1">
            <a:off x="3535607" y="2988778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5400000" flipH="1" flipV="1">
            <a:off x="5785888" y="1686234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 flipH="1" flipV="1">
            <a:off x="2647401" y="3554721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5400000" flipH="1" flipV="1">
            <a:off x="3535607" y="3495190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 flipH="1" flipV="1">
            <a:off x="5785888" y="2192646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 flipH="1" flipV="1">
            <a:off x="2647401" y="4061134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rot="5400000" flipH="1" flipV="1">
            <a:off x="3535607" y="4001603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rot="5400000" flipH="1" flipV="1">
            <a:off x="5785888" y="2699059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5400000" flipH="1" flipV="1">
            <a:off x="2647401" y="4399271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5400000" flipH="1" flipV="1">
            <a:off x="3535607" y="4339740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5400000" flipH="1" flipV="1">
            <a:off x="5785888" y="3037196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rot="5400000" flipH="1" flipV="1">
            <a:off x="2647401" y="4737409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rot="5400000" flipH="1" flipV="1">
            <a:off x="3535607" y="4677878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rot="5400000" flipH="1" flipV="1">
            <a:off x="5785888" y="3375334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 rot="5400000" flipH="1" flipV="1">
            <a:off x="2647401" y="5075546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5400000" flipH="1" flipV="1">
            <a:off x="3535607" y="5016015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5400000" flipH="1" flipV="1">
            <a:off x="5785888" y="3713471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rot="5400000" flipH="1" flipV="1">
            <a:off x="2647401" y="5413684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rot="5400000" flipH="1" flipV="1">
            <a:off x="3535607" y="5354153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rot="5400000" flipH="1" flipV="1">
            <a:off x="5785888" y="4051609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5400000" flipH="1" flipV="1">
            <a:off x="2647401" y="5583546"/>
            <a:ext cx="0" cy="828675"/>
          </a:xfrm>
          <a:prstGeom prst="line">
            <a:avLst/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rot="5400000" flipH="1" flipV="1">
            <a:off x="3535607" y="5524015"/>
            <a:ext cx="0" cy="947737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5400000" flipH="1" flipV="1">
            <a:off x="5785888" y="4221471"/>
            <a:ext cx="0" cy="3552825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72" name="TextBox 117"/>
          <p:cNvSpPr txBox="1">
            <a:spLocks noChangeArrowheads="1"/>
          </p:cNvSpPr>
          <p:nvPr/>
        </p:nvSpPr>
        <p:spPr bwMode="auto">
          <a:xfrm>
            <a:off x="8189424" y="2908609"/>
            <a:ext cx="2883159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Each susceptible individual is ‘identical’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Could generate a random number for each (22 random numbers) and discover if infection or death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800" dirty="0">
                <a:solidFill>
                  <a:srgbClr val="7030A0"/>
                </a:solidFill>
                <a:latin typeface="Calibri" panose="020F0502020204030204" pitchFamily="34" charset="0"/>
              </a:rPr>
              <a:t>e.g. 5 new infections, </a:t>
            </a:r>
            <a:r>
              <a:rPr lang="en-GB" altLang="en-US" sz="1800" dirty="0">
                <a:solidFill>
                  <a:srgbClr val="33CC33"/>
                </a:solidFill>
                <a:latin typeface="Calibri" panose="020F0502020204030204" pitchFamily="34" charset="0"/>
              </a:rPr>
              <a:t>17 no change</a:t>
            </a:r>
          </a:p>
        </p:txBody>
      </p:sp>
      <p:grpSp>
        <p:nvGrpSpPr>
          <p:cNvPr id="2" name="Group 144"/>
          <p:cNvGrpSpPr>
            <a:grpSpLocks/>
          </p:cNvGrpSpPr>
          <p:nvPr/>
        </p:nvGrpSpPr>
        <p:grpSpPr bwMode="auto">
          <a:xfrm>
            <a:off x="2226714" y="2600634"/>
            <a:ext cx="5178425" cy="3579813"/>
            <a:chOff x="1421547" y="1856975"/>
            <a:chExt cx="5177758" cy="3580760"/>
          </a:xfrm>
        </p:grpSpPr>
        <p:sp>
          <p:nvSpPr>
            <p:cNvPr id="119" name="Oval 118"/>
            <p:cNvSpPr/>
            <p:nvPr/>
          </p:nvSpPr>
          <p:spPr>
            <a:xfrm>
              <a:off x="2351702" y="1990360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0" name="Oval 119"/>
            <p:cNvSpPr/>
            <p:nvPr/>
          </p:nvSpPr>
          <p:spPr>
            <a:xfrm>
              <a:off x="6061211" y="2165031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1" name="Oval 120"/>
            <p:cNvSpPr/>
            <p:nvPr/>
          </p:nvSpPr>
          <p:spPr>
            <a:xfrm>
              <a:off x="3386619" y="2325412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2" name="Oval 121"/>
            <p:cNvSpPr/>
            <p:nvPr/>
          </p:nvSpPr>
          <p:spPr>
            <a:xfrm>
              <a:off x="1540594" y="2515962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3" name="Oval 122"/>
            <p:cNvSpPr/>
            <p:nvPr/>
          </p:nvSpPr>
          <p:spPr>
            <a:xfrm>
              <a:off x="3943759" y="2654111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4" name="Oval 123"/>
            <p:cNvSpPr/>
            <p:nvPr/>
          </p:nvSpPr>
          <p:spPr>
            <a:xfrm>
              <a:off x="2321543" y="2866892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5" name="Oval 124"/>
            <p:cNvSpPr/>
            <p:nvPr/>
          </p:nvSpPr>
          <p:spPr>
            <a:xfrm>
              <a:off x="1705672" y="2997102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6" name="Oval 125"/>
            <p:cNvSpPr/>
            <p:nvPr/>
          </p:nvSpPr>
          <p:spPr>
            <a:xfrm>
              <a:off x="5085025" y="3195592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7" name="Oval 126"/>
            <p:cNvSpPr/>
            <p:nvPr/>
          </p:nvSpPr>
          <p:spPr>
            <a:xfrm>
              <a:off x="2002497" y="1856975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8" name="Oval 127"/>
            <p:cNvSpPr/>
            <p:nvPr/>
          </p:nvSpPr>
          <p:spPr>
            <a:xfrm>
              <a:off x="3723126" y="3362323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29" name="Oval 128"/>
            <p:cNvSpPr/>
            <p:nvPr/>
          </p:nvSpPr>
          <p:spPr>
            <a:xfrm>
              <a:off x="3875506" y="3514763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0" name="Oval 129"/>
            <p:cNvSpPr/>
            <p:nvPr/>
          </p:nvSpPr>
          <p:spPr>
            <a:xfrm>
              <a:off x="2943763" y="3667204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1" name="Oval 130"/>
            <p:cNvSpPr/>
            <p:nvPr/>
          </p:nvSpPr>
          <p:spPr>
            <a:xfrm>
              <a:off x="1421547" y="3849815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2" name="Oval 131"/>
            <p:cNvSpPr/>
            <p:nvPr/>
          </p:nvSpPr>
          <p:spPr>
            <a:xfrm>
              <a:off x="6399306" y="4040365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3" name="Oval 132"/>
            <p:cNvSpPr/>
            <p:nvPr/>
          </p:nvSpPr>
          <p:spPr>
            <a:xfrm>
              <a:off x="2272337" y="4176927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4" name="Oval 133"/>
            <p:cNvSpPr/>
            <p:nvPr/>
          </p:nvSpPr>
          <p:spPr>
            <a:xfrm>
              <a:off x="3331063" y="4345246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5" name="Oval 134"/>
            <p:cNvSpPr/>
            <p:nvPr/>
          </p:nvSpPr>
          <p:spPr>
            <a:xfrm>
              <a:off x="3975505" y="4535796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6" name="Oval 135"/>
            <p:cNvSpPr/>
            <p:nvPr/>
          </p:nvSpPr>
          <p:spPr>
            <a:xfrm>
              <a:off x="2805669" y="4704116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7" name="Oval 136"/>
            <p:cNvSpPr/>
            <p:nvPr/>
          </p:nvSpPr>
          <p:spPr>
            <a:xfrm>
              <a:off x="2597732" y="4872435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8" name="Oval 137"/>
            <p:cNvSpPr/>
            <p:nvPr/>
          </p:nvSpPr>
          <p:spPr>
            <a:xfrm>
              <a:off x="2788208" y="5055046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9" name="Oval 138"/>
            <p:cNvSpPr/>
            <p:nvPr/>
          </p:nvSpPr>
          <p:spPr>
            <a:xfrm>
              <a:off x="1818371" y="5345636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4715185" y="5204310"/>
              <a:ext cx="199999" cy="9209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6BBA3361-D68D-4F2D-BC92-73C3C9CC0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Multiple individuals-IBM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A23AD-8D42-4112-A49D-05B92E06E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3310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ChangeArrowheads="1"/>
          </p:cNvSpPr>
          <p:nvPr/>
        </p:nvSpPr>
        <p:spPr bwMode="auto">
          <a:xfrm>
            <a:off x="1928553" y="2225877"/>
            <a:ext cx="6264275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lang="en-GB" altLang="en-US" sz="1800" noProof="1">
                <a:solidFill>
                  <a:srgbClr val="000000"/>
                </a:solidFill>
              </a:rPr>
              <a:t> 0    </a:t>
            </a:r>
            <a:r>
              <a:rPr lang="en-US" altLang="en-US" sz="1800" i="1" dirty="0" err="1">
                <a:solidFill>
                  <a:srgbClr val="7030A0"/>
                </a:solidFill>
                <a:sym typeface="Symbol" panose="05050102010706020507" pitchFamily="18" charset="2"/>
              </a:rPr>
              <a:t>λ</a:t>
            </a:r>
            <a:r>
              <a:rPr lang="en-US" altLang="en-US" sz="1800" dirty="0" err="1">
                <a:solidFill>
                  <a:srgbClr val="7030A0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1800" dirty="0" err="1">
                <a:solidFill>
                  <a:srgbClr val="7030A0"/>
                </a:solidFill>
              </a:rPr>
              <a:t>t</a:t>
            </a:r>
            <a:r>
              <a:rPr lang="en-US" altLang="en-US" sz="1800" noProof="1">
                <a:solidFill>
                  <a:srgbClr val="000000"/>
                </a:solidFill>
              </a:rPr>
              <a:t>                             </a:t>
            </a:r>
            <a:r>
              <a:rPr lang="en-US" altLang="en-US" sz="1800" noProof="1">
                <a:solidFill>
                  <a:srgbClr val="33CC33"/>
                </a:solidFill>
              </a:rPr>
              <a:t>1-</a:t>
            </a:r>
            <a:r>
              <a:rPr lang="en-US" altLang="en-US" sz="1800" i="1" dirty="0" err="1">
                <a:solidFill>
                  <a:srgbClr val="33CC33"/>
                </a:solidFill>
                <a:sym typeface="Symbol" panose="05050102010706020507" pitchFamily="18" charset="2"/>
              </a:rPr>
              <a:t>λ</a:t>
            </a:r>
            <a:r>
              <a:rPr lang="en-US" altLang="en-US" sz="1800" dirty="0" err="1">
                <a:solidFill>
                  <a:srgbClr val="33CC33"/>
                </a:solidFill>
                <a:latin typeface="Symbol" panose="05050102010706020507" pitchFamily="18" charset="2"/>
              </a:rPr>
              <a:t>D</a:t>
            </a:r>
            <a:r>
              <a:rPr lang="en-US" altLang="en-US" sz="1800" dirty="0" err="1">
                <a:solidFill>
                  <a:srgbClr val="33CC33"/>
                </a:solidFill>
              </a:rPr>
              <a:t>t</a:t>
            </a:r>
            <a:r>
              <a:rPr lang="en-US" altLang="en-US" sz="1800" dirty="0">
                <a:solidFill>
                  <a:srgbClr val="33CC33"/>
                </a:solidFill>
              </a:rPr>
              <a:t>                      </a:t>
            </a:r>
            <a:r>
              <a:rPr lang="en-US" altLang="en-US" sz="1800" noProof="1">
                <a:solidFill>
                  <a:srgbClr val="33CC33"/>
                </a:solidFill>
              </a:rPr>
              <a:t>           </a:t>
            </a:r>
            <a:r>
              <a:rPr lang="en-GB" altLang="en-US" sz="1800" dirty="0">
                <a:solidFill>
                  <a:srgbClr val="33CC33"/>
                </a:solidFill>
              </a:rPr>
              <a:t>   </a:t>
            </a:r>
            <a:r>
              <a:rPr lang="en-GB" altLang="en-US" sz="1800" noProof="1">
                <a:solidFill>
                  <a:srgbClr val="000000"/>
                </a:solidFill>
              </a:rPr>
              <a:t>1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endParaRPr lang="en-GB" altLang="en-US" sz="18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endParaRPr lang="en-GB" altLang="en-US" sz="900" noProof="1">
              <a:solidFill>
                <a:srgbClr val="000000"/>
              </a:solidFill>
            </a:endParaRPr>
          </a:p>
        </p:txBody>
      </p:sp>
      <p:sp>
        <p:nvSpPr>
          <p:cNvPr id="34895" name="TextBox 104"/>
          <p:cNvSpPr txBox="1">
            <a:spLocks noChangeArrowheads="1"/>
          </p:cNvSpPr>
          <p:nvPr/>
        </p:nvSpPr>
        <p:spPr bwMode="auto">
          <a:xfrm>
            <a:off x="8085513" y="2715751"/>
            <a:ext cx="38103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22 individuals, probability of infection per individual </a:t>
            </a:r>
            <a:r>
              <a:rPr lang="en-US" altLang="en-US" sz="2000" i="1" dirty="0" err="1">
                <a:solidFill>
                  <a:srgbClr val="7030A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λ</a:t>
            </a:r>
            <a:r>
              <a:rPr lang="en-US" altLang="en-US" sz="2000" dirty="0" err="1">
                <a:solidFill>
                  <a:srgbClr val="7030A0"/>
                </a:solidFill>
                <a:latin typeface="Calibri" panose="020F0502020204030204" pitchFamily="34" charset="0"/>
              </a:rPr>
              <a:t>Dt</a:t>
            </a:r>
            <a:endParaRPr lang="en-US" altLang="en-US" sz="2000" dirty="0">
              <a:solidFill>
                <a:srgbClr val="7030A0"/>
              </a:solidFill>
              <a:latin typeface="Calibri" panose="020F0502020204030204" pitchFamily="34" charset="0"/>
            </a:endParaRPr>
          </a:p>
          <a:p>
            <a:pPr marL="342900" indent="-3429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Use Binomial to generate number of ‘successes’,</a:t>
            </a:r>
          </a:p>
          <a:p>
            <a:pPr marL="342900" indent="-3429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Infections = Binomial(</a:t>
            </a:r>
            <a:r>
              <a:rPr lang="en-US" altLang="en-US" sz="2000" i="1" dirty="0" err="1">
                <a:solidFill>
                  <a:srgbClr val="7030A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λ</a:t>
            </a:r>
            <a:r>
              <a:rPr lang="en-US" altLang="en-US" sz="2000" dirty="0" err="1">
                <a:solidFill>
                  <a:srgbClr val="7030A0"/>
                </a:solidFill>
                <a:latin typeface="Calibri" panose="020F0502020204030204" pitchFamily="34" charset="0"/>
              </a:rPr>
              <a:t>Dt</a:t>
            </a:r>
            <a:r>
              <a:rPr lang="en-US" altLang="en-US" sz="2000" dirty="0" err="1">
                <a:solidFill>
                  <a:srgbClr val="000000"/>
                </a:solidFill>
                <a:latin typeface="Calibri" panose="020F0502020204030204" pitchFamily="34" charset="0"/>
              </a:rPr>
              <a:t>,S</a:t>
            </a:r>
            <a:r>
              <a:rPr lang="en-US" alt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) = 7 infections</a:t>
            </a:r>
            <a:r>
              <a:rPr lang="en-GB" alt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 (for example)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9E323D0B-6CBB-48B8-A84A-53640D44E9B4}"/>
              </a:ext>
            </a:extLst>
          </p:cNvPr>
          <p:cNvGrpSpPr/>
          <p:nvPr/>
        </p:nvGrpSpPr>
        <p:grpSpPr>
          <a:xfrm>
            <a:off x="1981200" y="1817890"/>
            <a:ext cx="5773738" cy="4389438"/>
            <a:chOff x="2270299" y="1709824"/>
            <a:chExt cx="5773738" cy="4389438"/>
          </a:xfrm>
        </p:grpSpPr>
        <p:sp>
          <p:nvSpPr>
            <p:cNvPr id="34819" name="Line 8"/>
            <p:cNvSpPr>
              <a:spLocks noChangeShapeType="1"/>
            </p:cNvSpPr>
            <p:nvPr/>
          </p:nvSpPr>
          <p:spPr bwMode="auto">
            <a:xfrm>
              <a:off x="2419524" y="2471824"/>
              <a:ext cx="53292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820" name="Line 9"/>
            <p:cNvSpPr>
              <a:spLocks noChangeShapeType="1"/>
            </p:cNvSpPr>
            <p:nvPr/>
          </p:nvSpPr>
          <p:spPr bwMode="auto">
            <a:xfrm>
              <a:off x="2419524" y="2379749"/>
              <a:ext cx="0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821" name="Line 10"/>
            <p:cNvSpPr>
              <a:spLocks noChangeShapeType="1"/>
            </p:cNvSpPr>
            <p:nvPr/>
          </p:nvSpPr>
          <p:spPr bwMode="auto">
            <a:xfrm>
              <a:off x="3248199" y="2379749"/>
              <a:ext cx="0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822" name="Line 12"/>
            <p:cNvSpPr>
              <a:spLocks noChangeShapeType="1"/>
            </p:cNvSpPr>
            <p:nvPr/>
          </p:nvSpPr>
          <p:spPr bwMode="auto">
            <a:xfrm>
              <a:off x="7748762" y="2379749"/>
              <a:ext cx="0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823" name="Line 14"/>
            <p:cNvSpPr>
              <a:spLocks noChangeShapeType="1"/>
            </p:cNvSpPr>
            <p:nvPr/>
          </p:nvSpPr>
          <p:spPr bwMode="auto">
            <a:xfrm flipV="1">
              <a:off x="2419525" y="2108287"/>
              <a:ext cx="447675" cy="346075"/>
            </a:xfrm>
            <a:prstGeom prst="line">
              <a:avLst/>
            </a:prstGeom>
            <a:noFill/>
            <a:ln w="2540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824" name="Line 15"/>
            <p:cNvSpPr>
              <a:spLocks noChangeShapeType="1"/>
            </p:cNvSpPr>
            <p:nvPr/>
          </p:nvSpPr>
          <p:spPr bwMode="auto">
            <a:xfrm flipH="1" flipV="1">
              <a:off x="2859262" y="2078125"/>
              <a:ext cx="385762" cy="363537"/>
            </a:xfrm>
            <a:prstGeom prst="line">
              <a:avLst/>
            </a:prstGeom>
            <a:noFill/>
            <a:ln w="2540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825" name="Line 18"/>
            <p:cNvSpPr>
              <a:spLocks noChangeShapeType="1"/>
            </p:cNvSpPr>
            <p:nvPr/>
          </p:nvSpPr>
          <p:spPr bwMode="auto">
            <a:xfrm flipV="1">
              <a:off x="3237087" y="2001925"/>
              <a:ext cx="2690812" cy="446087"/>
            </a:xfrm>
            <a:prstGeom prst="line">
              <a:avLst/>
            </a:prstGeom>
            <a:noFill/>
            <a:ln w="25400">
              <a:solidFill>
                <a:srgbClr val="33CC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826" name="Line 19"/>
            <p:cNvSpPr>
              <a:spLocks noChangeShapeType="1"/>
            </p:cNvSpPr>
            <p:nvPr/>
          </p:nvSpPr>
          <p:spPr bwMode="auto">
            <a:xfrm>
              <a:off x="5919962" y="2001924"/>
              <a:ext cx="1828800" cy="461962"/>
            </a:xfrm>
            <a:prstGeom prst="line">
              <a:avLst/>
            </a:prstGeom>
            <a:noFill/>
            <a:ln w="25400">
              <a:solidFill>
                <a:srgbClr val="33CC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4827" name="Rectangle 16"/>
            <p:cNvSpPr>
              <a:spLocks noChangeArrowheads="1"/>
            </p:cNvSpPr>
            <p:nvPr/>
          </p:nvSpPr>
          <p:spPr bwMode="auto">
            <a:xfrm>
              <a:off x="2457624" y="1717761"/>
              <a:ext cx="1055688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GB" altLang="en-US" sz="1800">
                  <a:solidFill>
                    <a:srgbClr val="7030A0"/>
                  </a:solidFill>
                </a:rPr>
                <a:t>Infection</a:t>
              </a:r>
              <a:endParaRPr lang="en-GB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34828" name="Rectangle 18"/>
            <p:cNvSpPr>
              <a:spLocks noChangeArrowheads="1"/>
            </p:cNvSpPr>
            <p:nvPr/>
          </p:nvSpPr>
          <p:spPr bwMode="auto">
            <a:xfrm>
              <a:off x="4670600" y="1709824"/>
              <a:ext cx="2314575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None/>
                <a:defRPr/>
              </a:pPr>
              <a:r>
                <a:rPr lang="en-GB" altLang="en-US" sz="1800" noProof="1">
                  <a:solidFill>
                    <a:srgbClr val="33CC33"/>
                  </a:solidFill>
                </a:rPr>
                <a:t>No </a:t>
              </a:r>
              <a:r>
                <a:rPr lang="en-GB" altLang="en-US" sz="1800" dirty="0">
                  <a:solidFill>
                    <a:srgbClr val="33CC33"/>
                  </a:solidFill>
                </a:rPr>
                <a:t>infection</a:t>
              </a:r>
              <a:r>
                <a:rPr lang="en-GB" altLang="en-US" sz="1800" noProof="1">
                  <a:solidFill>
                    <a:srgbClr val="33CC33"/>
                  </a:solidFill>
                </a:rPr>
                <a:t> or death</a:t>
              </a:r>
              <a:endParaRPr lang="en-GB" altLang="en-US" sz="1800" dirty="0">
                <a:solidFill>
                  <a:srgbClr val="000000"/>
                </a:solidFill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 rot="5400000" flipH="1" flipV="1">
              <a:off x="2833862" y="2073362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 flipH="1" flipV="1">
              <a:off x="3722068" y="2013830"/>
              <a:ext cx="0" cy="947738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5972350" y="711287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2841800" y="3070312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3730006" y="3010781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980287" y="1708237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 flipH="1" flipV="1">
              <a:off x="2841800" y="2225762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3730006" y="2166231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 flipH="1" flipV="1">
              <a:off x="5980287" y="863687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 flipH="1" flipV="1">
              <a:off x="2841800" y="2394037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 flipH="1" flipV="1">
              <a:off x="3730006" y="2334506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 flipH="1" flipV="1">
              <a:off x="5980287" y="1031962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 flipH="1" flipV="1">
              <a:off x="2841800" y="2732174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3730006" y="2672643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5980287" y="1370099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 flipH="1" flipV="1">
              <a:off x="2841800" y="3240174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 flipH="1" flipV="1">
              <a:off x="3730006" y="3180643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5980287" y="1878099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 flipV="1">
              <a:off x="2841800" y="3746587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 flipV="1">
              <a:off x="3730006" y="3687056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5980287" y="2384512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5400000" flipH="1" flipV="1">
              <a:off x="2841800" y="4084724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 flipH="1" flipV="1">
              <a:off x="3730006" y="4025193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 flipH="1" flipV="1">
              <a:off x="5980287" y="2722649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 flipH="1" flipV="1">
              <a:off x="2841800" y="4422862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 flipH="1" flipV="1">
              <a:off x="3730006" y="4363331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 flipH="1" flipV="1">
              <a:off x="5980287" y="3060787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2841800" y="4760999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3730006" y="4701468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 flipH="1" flipV="1">
              <a:off x="5980287" y="3398924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 flipH="1" flipV="1">
              <a:off x="2841800" y="5099137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3730006" y="5039606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 flipH="1" flipV="1">
              <a:off x="5980287" y="3737062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2841800" y="5605549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 flipH="1" flipV="1">
              <a:off x="3730006" y="5546018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 flipH="1" flipV="1">
              <a:off x="5980287" y="4243474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 flipH="1" flipV="1">
              <a:off x="2841800" y="3578312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 flipH="1" flipV="1">
              <a:off x="3730006" y="3518781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 flipH="1" flipV="1">
              <a:off x="5980287" y="2216237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 flipH="1" flipV="1">
              <a:off x="2841800" y="2563899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 flipH="1" flipV="1">
              <a:off x="3730006" y="2504368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 flipH="1" flipV="1">
              <a:off x="5980287" y="1201824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 flipH="1" flipV="1">
              <a:off x="2841800" y="2902037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3730006" y="2842506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 flipH="1" flipV="1">
              <a:off x="5980287" y="1539962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 flipH="1" flipV="1">
              <a:off x="2841800" y="3408449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5400000" flipH="1" flipV="1">
              <a:off x="3730006" y="3348918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 flipH="1" flipV="1">
              <a:off x="5980287" y="2046374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 flipH="1" flipV="1">
              <a:off x="2841800" y="3914862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5400000" flipH="1" flipV="1">
              <a:off x="3730006" y="3855331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 flipH="1" flipV="1">
              <a:off x="5980287" y="2552787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 flipH="1" flipV="1">
              <a:off x="2841800" y="4252999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 flipH="1" flipV="1">
              <a:off x="3730006" y="4193468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5980287" y="2890924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 flipH="1" flipV="1">
              <a:off x="2841800" y="4591137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 flipH="1" flipV="1">
              <a:off x="3730006" y="4531606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5980287" y="3229062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2841800" y="4929274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 flipH="1" flipV="1">
              <a:off x="3730006" y="4869743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 flipH="1" flipV="1">
              <a:off x="5980287" y="3567199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5400000" flipH="1" flipV="1">
              <a:off x="2841800" y="5267412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3730006" y="5207881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 flipH="1" flipV="1">
              <a:off x="5980287" y="3905337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2841800" y="5437274"/>
              <a:ext cx="0" cy="828675"/>
            </a:xfrm>
            <a:prstGeom prst="line">
              <a:avLst/>
            </a:prstGeom>
            <a:ln w="762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5400000" flipH="1" flipV="1">
              <a:off x="3730006" y="5377743"/>
              <a:ext cx="0" cy="947737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 flipH="1" flipV="1">
              <a:off x="5980287" y="4075199"/>
              <a:ext cx="0" cy="3552825"/>
            </a:xfrm>
            <a:prstGeom prst="line">
              <a:avLst/>
            </a:prstGeom>
            <a:ln w="762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Rectangle 108"/>
            <p:cNvSpPr/>
            <p:nvPr/>
          </p:nvSpPr>
          <p:spPr>
            <a:xfrm>
              <a:off x="2270299" y="4903875"/>
              <a:ext cx="5773738" cy="1195387"/>
            </a:xfrm>
            <a:prstGeom prst="rect">
              <a:avLst/>
            </a:prstGeom>
            <a:solidFill>
              <a:srgbClr val="000000">
                <a:alpha val="52941"/>
              </a:srgbClr>
            </a:solidFill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34897" name="Rectangle 2"/>
          <p:cNvSpPr>
            <a:spLocks noChangeArrowheads="1"/>
          </p:cNvSpPr>
          <p:nvPr/>
        </p:nvSpPr>
        <p:spPr bwMode="auto">
          <a:xfrm>
            <a:off x="1981200" y="306388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800" b="1" dirty="0">
                <a:solidFill>
                  <a:srgbClr val="0033CC"/>
                </a:solidFill>
              </a:rPr>
              <a:t>Multiple individuals-Compartment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1A5BF1-F4FF-45E2-9F21-6AEF2C1C4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1739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450" y="1238250"/>
            <a:ext cx="417195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8" name="TextBox 5"/>
          <p:cNvSpPr txBox="1">
            <a:spLocks noChangeArrowheads="1"/>
          </p:cNvSpPr>
          <p:nvPr/>
        </p:nvSpPr>
        <p:spPr bwMode="auto">
          <a:xfrm>
            <a:off x="1544639" y="6508750"/>
            <a:ext cx="43656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>
                <a:solidFill>
                  <a:srgbClr val="000000"/>
                </a:solidFill>
              </a:rPr>
              <a:t>Hollingsworth </a:t>
            </a:r>
            <a:r>
              <a:rPr lang="en-GB" altLang="en-US" sz="1400" i="1">
                <a:solidFill>
                  <a:srgbClr val="000000"/>
                </a:solidFill>
              </a:rPr>
              <a:t>et al</a:t>
            </a:r>
            <a:r>
              <a:rPr lang="en-GB" altLang="en-US" sz="1400">
                <a:solidFill>
                  <a:srgbClr val="000000"/>
                </a:solidFill>
              </a:rPr>
              <a:t> (2006) Nature Medicine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47DC77-03E8-4358-8660-3D892C3D2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SEIR</a:t>
            </a:r>
            <a:endParaRPr lang="en-GB" b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8F95D69-AE84-462F-9658-4E676D2A4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114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450" y="1238250"/>
            <a:ext cx="417195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Box 5"/>
          <p:cNvSpPr txBox="1">
            <a:spLocks noChangeArrowheads="1"/>
          </p:cNvSpPr>
          <p:nvPr/>
        </p:nvSpPr>
        <p:spPr bwMode="auto">
          <a:xfrm>
            <a:off x="1544639" y="6508750"/>
            <a:ext cx="43656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>
                <a:solidFill>
                  <a:srgbClr val="000000"/>
                </a:solidFill>
              </a:rPr>
              <a:t>Hollingsworth </a:t>
            </a:r>
            <a:r>
              <a:rPr lang="en-GB" altLang="en-US" sz="1400" i="1">
                <a:solidFill>
                  <a:srgbClr val="000000"/>
                </a:solidFill>
              </a:rPr>
              <a:t>et al</a:t>
            </a:r>
            <a:r>
              <a:rPr lang="en-GB" altLang="en-US" sz="1400">
                <a:solidFill>
                  <a:srgbClr val="000000"/>
                </a:solidFill>
              </a:rPr>
              <a:t> (2006) Nature Medicine</a:t>
            </a:r>
          </a:p>
        </p:txBody>
      </p:sp>
      <p:grpSp>
        <p:nvGrpSpPr>
          <p:cNvPr id="37893" name="Group 9"/>
          <p:cNvGrpSpPr>
            <a:grpSpLocks/>
          </p:cNvGrpSpPr>
          <p:nvPr/>
        </p:nvGrpSpPr>
        <p:grpSpPr bwMode="auto">
          <a:xfrm>
            <a:off x="3430589" y="3544888"/>
            <a:ext cx="5667375" cy="2963862"/>
            <a:chOff x="2486418" y="2949168"/>
            <a:chExt cx="6838950" cy="3876675"/>
          </a:xfrm>
        </p:grpSpPr>
        <p:pic>
          <p:nvPicPr>
            <p:cNvPr id="37894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6418" y="2949168"/>
              <a:ext cx="6838950" cy="387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7390539" y="3430897"/>
              <a:ext cx="846727" cy="4318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3696" y="5509393"/>
              <a:ext cx="6672286" cy="8077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B4E54279-CB48-4A2C-BB9D-40181B9F7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SEIR</a:t>
            </a:r>
            <a:endParaRPr lang="en-GB" b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416940-167D-464E-8F24-09734F7D8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969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450" y="1238250"/>
            <a:ext cx="417195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TextBox 5"/>
          <p:cNvSpPr txBox="1">
            <a:spLocks noChangeArrowheads="1"/>
          </p:cNvSpPr>
          <p:nvPr/>
        </p:nvSpPr>
        <p:spPr bwMode="auto">
          <a:xfrm>
            <a:off x="1544639" y="6508750"/>
            <a:ext cx="43656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>
                <a:solidFill>
                  <a:srgbClr val="000000"/>
                </a:solidFill>
              </a:rPr>
              <a:t>Hollingsworth </a:t>
            </a:r>
            <a:r>
              <a:rPr lang="en-GB" altLang="en-US" sz="1400" i="1">
                <a:solidFill>
                  <a:srgbClr val="000000"/>
                </a:solidFill>
              </a:rPr>
              <a:t>et al</a:t>
            </a:r>
            <a:r>
              <a:rPr lang="en-GB" altLang="en-US" sz="1400">
                <a:solidFill>
                  <a:srgbClr val="000000"/>
                </a:solidFill>
              </a:rPr>
              <a:t> (2006) Nature Medicine</a:t>
            </a:r>
          </a:p>
        </p:txBody>
      </p:sp>
      <p:grpSp>
        <p:nvGrpSpPr>
          <p:cNvPr id="38917" name="Group 9"/>
          <p:cNvGrpSpPr>
            <a:grpSpLocks/>
          </p:cNvGrpSpPr>
          <p:nvPr/>
        </p:nvGrpSpPr>
        <p:grpSpPr bwMode="auto">
          <a:xfrm>
            <a:off x="3430589" y="3544888"/>
            <a:ext cx="5667375" cy="2963862"/>
            <a:chOff x="2486418" y="2949168"/>
            <a:chExt cx="6838950" cy="3876675"/>
          </a:xfrm>
        </p:grpSpPr>
        <p:pic>
          <p:nvPicPr>
            <p:cNvPr id="38920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6418" y="2949168"/>
              <a:ext cx="6838950" cy="387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7390539" y="3430897"/>
              <a:ext cx="846727" cy="4318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3696" y="5509393"/>
              <a:ext cx="6672286" cy="8077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</p:grpSp>
      <p:sp>
        <p:nvSpPr>
          <p:cNvPr id="38918" name="TextBox 1"/>
          <p:cNvSpPr txBox="1">
            <a:spLocks noChangeArrowheads="1"/>
          </p:cNvSpPr>
          <p:nvPr/>
        </p:nvSpPr>
        <p:spPr bwMode="auto">
          <a:xfrm>
            <a:off x="1544638" y="2960688"/>
            <a:ext cx="18859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600" b="1">
                <a:solidFill>
                  <a:srgbClr val="00B050"/>
                </a:solidFill>
              </a:rPr>
              <a:t>Number moving from susceptible to exposed </a:t>
            </a:r>
          </a:p>
        </p:txBody>
      </p:sp>
      <p:cxnSp>
        <p:nvCxnSpPr>
          <p:cNvPr id="4" name="Straight Arrow Connector 3"/>
          <p:cNvCxnSpPr>
            <a:stCxn id="38918" idx="2"/>
          </p:cNvCxnSpPr>
          <p:nvPr/>
        </p:nvCxnSpPr>
        <p:spPr>
          <a:xfrm>
            <a:off x="2487614" y="3790950"/>
            <a:ext cx="1031875" cy="1036638"/>
          </a:xfrm>
          <a:prstGeom prst="straightConnector1">
            <a:avLst/>
          </a:prstGeom>
          <a:ln w="28575">
            <a:solidFill>
              <a:srgbClr val="33CC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le 2">
            <a:extLst>
              <a:ext uri="{FF2B5EF4-FFF2-40B4-BE49-F238E27FC236}">
                <a16:creationId xmlns:a16="http://schemas.microsoft.com/office/drawing/2014/main" id="{6F9CC827-69A5-4766-BEAD-F1BDE2BA6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SEIR</a:t>
            </a:r>
            <a:endParaRPr lang="en-GB" b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8DEDB40-1CA1-41D1-909C-F5B564E8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721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7450" y="1238250"/>
            <a:ext cx="417195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TextBox 5"/>
          <p:cNvSpPr txBox="1">
            <a:spLocks noChangeArrowheads="1"/>
          </p:cNvSpPr>
          <p:nvPr/>
        </p:nvSpPr>
        <p:spPr bwMode="auto">
          <a:xfrm>
            <a:off x="1544639" y="6508750"/>
            <a:ext cx="43656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400">
                <a:solidFill>
                  <a:srgbClr val="000000"/>
                </a:solidFill>
              </a:rPr>
              <a:t>Hollingsworth </a:t>
            </a:r>
            <a:r>
              <a:rPr lang="en-GB" altLang="en-US" sz="1400" i="1">
                <a:solidFill>
                  <a:srgbClr val="000000"/>
                </a:solidFill>
              </a:rPr>
              <a:t>et al</a:t>
            </a:r>
            <a:r>
              <a:rPr lang="en-GB" altLang="en-US" sz="1400">
                <a:solidFill>
                  <a:srgbClr val="000000"/>
                </a:solidFill>
              </a:rPr>
              <a:t> (2006) Nature Medicine</a:t>
            </a:r>
          </a:p>
        </p:txBody>
      </p:sp>
      <p:grpSp>
        <p:nvGrpSpPr>
          <p:cNvPr id="39941" name="Group 9"/>
          <p:cNvGrpSpPr>
            <a:grpSpLocks/>
          </p:cNvGrpSpPr>
          <p:nvPr/>
        </p:nvGrpSpPr>
        <p:grpSpPr bwMode="auto">
          <a:xfrm>
            <a:off x="3430589" y="3544888"/>
            <a:ext cx="5667375" cy="2963862"/>
            <a:chOff x="2486418" y="2949168"/>
            <a:chExt cx="6838950" cy="3876675"/>
          </a:xfrm>
        </p:grpSpPr>
        <p:pic>
          <p:nvPicPr>
            <p:cNvPr id="3994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86418" y="2949168"/>
              <a:ext cx="6838950" cy="3876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7390539" y="3430897"/>
              <a:ext cx="846727" cy="4318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593696" y="5509393"/>
              <a:ext cx="6672286" cy="8077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 sz="2400">
                <a:solidFill>
                  <a:srgbClr val="FFFFFF"/>
                </a:solidFill>
                <a:latin typeface="Arial"/>
              </a:endParaRPr>
            </a:p>
          </p:txBody>
        </p:sp>
      </p:grpSp>
      <p:sp>
        <p:nvSpPr>
          <p:cNvPr id="39942" name="TextBox 1"/>
          <p:cNvSpPr txBox="1">
            <a:spLocks noChangeArrowheads="1"/>
          </p:cNvSpPr>
          <p:nvPr/>
        </p:nvSpPr>
        <p:spPr bwMode="auto">
          <a:xfrm>
            <a:off x="1544638" y="2960688"/>
            <a:ext cx="18859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600" b="1">
                <a:solidFill>
                  <a:srgbClr val="00B050"/>
                </a:solidFill>
              </a:rPr>
              <a:t>Number moving from susceptible to exposed </a:t>
            </a:r>
          </a:p>
        </p:txBody>
      </p:sp>
      <p:cxnSp>
        <p:nvCxnSpPr>
          <p:cNvPr id="4" name="Straight Arrow Connector 3"/>
          <p:cNvCxnSpPr>
            <a:stCxn id="39942" idx="2"/>
          </p:cNvCxnSpPr>
          <p:nvPr/>
        </p:nvCxnSpPr>
        <p:spPr>
          <a:xfrm>
            <a:off x="2487614" y="3790950"/>
            <a:ext cx="1031875" cy="1036638"/>
          </a:xfrm>
          <a:prstGeom prst="straightConnector1">
            <a:avLst/>
          </a:prstGeom>
          <a:ln w="28575">
            <a:solidFill>
              <a:srgbClr val="33CC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44" name="TextBox 10"/>
          <p:cNvSpPr txBox="1">
            <a:spLocks noChangeArrowheads="1"/>
          </p:cNvSpPr>
          <p:nvPr/>
        </p:nvSpPr>
        <p:spPr bwMode="auto">
          <a:xfrm>
            <a:off x="8154988" y="3262314"/>
            <a:ext cx="18859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600" b="1">
                <a:solidFill>
                  <a:srgbClr val="00B050"/>
                </a:solidFill>
              </a:rPr>
              <a:t>rate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7583489" y="3600451"/>
            <a:ext cx="790575" cy="995363"/>
          </a:xfrm>
          <a:prstGeom prst="straightConnector1">
            <a:avLst/>
          </a:prstGeom>
          <a:ln w="28575">
            <a:solidFill>
              <a:srgbClr val="33CC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6862764" y="4533900"/>
            <a:ext cx="1036637" cy="573088"/>
          </a:xfrm>
          <a:prstGeom prst="roundRect">
            <a:avLst/>
          </a:prstGeom>
          <a:noFill/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3FA57A8-1E7F-4909-9E3D-EE73116FE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SEIR</a:t>
            </a:r>
            <a:endParaRPr lang="en-GB" b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2F36F7-AAE5-4D95-A327-B6B14B85F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3177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E1EC3-AFB3-4718-9CDD-58520EA8D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Summary</a:t>
            </a:r>
            <a:endParaRPr lang="en-GB" b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BAA27A-769F-444A-B5EE-B94EF6A84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30000"/>
              </a:spcAft>
              <a:defRPr/>
            </a:pPr>
            <a:r>
              <a:rPr lang="en-GB" altLang="en-US" sz="2000" dirty="0">
                <a:solidFill>
                  <a:srgbClr val="000000"/>
                </a:solidFill>
              </a:rPr>
              <a:t> Stochastic effects important when considering </a:t>
            </a:r>
          </a:p>
          <a:p>
            <a:pPr lvl="1" fontAlgn="base">
              <a:spcBef>
                <a:spcPct val="0"/>
              </a:spcBef>
              <a:spcAft>
                <a:spcPct val="30000"/>
              </a:spcAft>
              <a:buFontTx/>
              <a:buChar char="•"/>
              <a:defRPr/>
            </a:pPr>
            <a:r>
              <a:rPr lang="en-GB" altLang="en-US" sz="2000" dirty="0">
                <a:solidFill>
                  <a:srgbClr val="000000"/>
                </a:solidFill>
              </a:rPr>
              <a:t> persistence </a:t>
            </a:r>
          </a:p>
          <a:p>
            <a:pPr lvl="1" fontAlgn="base">
              <a:spcBef>
                <a:spcPct val="0"/>
              </a:spcBef>
              <a:spcAft>
                <a:spcPct val="30000"/>
              </a:spcAft>
              <a:buFontTx/>
              <a:buChar char="•"/>
              <a:defRPr/>
            </a:pPr>
            <a:r>
              <a:rPr lang="en-GB" altLang="en-US" sz="2000" dirty="0">
                <a:solidFill>
                  <a:srgbClr val="000000"/>
                </a:solidFill>
              </a:rPr>
              <a:t> dealing with small populations (start and tail of epidemics)</a:t>
            </a:r>
          </a:p>
          <a:p>
            <a:pPr lvl="1" fontAlgn="base">
              <a:spcBef>
                <a:spcPct val="0"/>
              </a:spcBef>
              <a:spcAft>
                <a:spcPct val="30000"/>
              </a:spcAft>
              <a:buFontTx/>
              <a:buChar char="•"/>
              <a:defRPr/>
            </a:pPr>
            <a:r>
              <a:rPr lang="en-GB" altLang="en-US" sz="2000" dirty="0">
                <a:solidFill>
                  <a:srgbClr val="000000"/>
                </a:solidFill>
              </a:rPr>
              <a:t> or spatial spread.</a:t>
            </a:r>
          </a:p>
          <a:p>
            <a:pPr lvl="1" fontAlgn="base">
              <a:spcBef>
                <a:spcPct val="0"/>
              </a:spcBef>
              <a:spcAft>
                <a:spcPct val="30000"/>
              </a:spcAft>
              <a:buFontTx/>
              <a:buChar char="•"/>
              <a:defRPr/>
            </a:pPr>
            <a:endParaRPr lang="en-GB" altLang="en-US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30000"/>
              </a:spcAft>
              <a:defRPr/>
            </a:pPr>
            <a:r>
              <a:rPr lang="en-GB" altLang="en-US" sz="2000" dirty="0">
                <a:solidFill>
                  <a:srgbClr val="000000"/>
                </a:solidFill>
              </a:rPr>
              <a:t>By chance can have outbreaks, even when R</a:t>
            </a:r>
            <a:r>
              <a:rPr lang="en-GB" altLang="en-US" sz="2000" baseline="-25000" dirty="0">
                <a:solidFill>
                  <a:srgbClr val="000000"/>
                </a:solidFill>
              </a:rPr>
              <a:t>0</a:t>
            </a:r>
            <a:r>
              <a:rPr lang="en-GB" altLang="en-US" sz="2000" dirty="0">
                <a:solidFill>
                  <a:srgbClr val="000000"/>
                </a:solidFill>
              </a:rPr>
              <a:t>&lt;1 </a:t>
            </a:r>
          </a:p>
          <a:p>
            <a:pPr fontAlgn="base">
              <a:spcBef>
                <a:spcPct val="0"/>
              </a:spcBef>
              <a:spcAft>
                <a:spcPct val="30000"/>
              </a:spcAft>
              <a:defRPr/>
            </a:pPr>
            <a:r>
              <a:rPr lang="en-GB" altLang="en-US" sz="2000" dirty="0">
                <a:solidFill>
                  <a:srgbClr val="000000"/>
                </a:solidFill>
              </a:rPr>
              <a:t>By chance can have no outbreak when R</a:t>
            </a:r>
            <a:r>
              <a:rPr lang="en-GB" altLang="en-US" sz="2000" baseline="-25000" dirty="0">
                <a:solidFill>
                  <a:srgbClr val="000000"/>
                </a:solidFill>
              </a:rPr>
              <a:t>0</a:t>
            </a:r>
            <a:r>
              <a:rPr lang="en-GB" altLang="en-US" sz="2000" dirty="0">
                <a:solidFill>
                  <a:srgbClr val="000000"/>
                </a:solidFill>
              </a:rPr>
              <a:t>&gt;1</a:t>
            </a:r>
          </a:p>
          <a:p>
            <a:pPr fontAlgn="base">
              <a:spcBef>
                <a:spcPct val="0"/>
              </a:spcBef>
              <a:spcAft>
                <a:spcPct val="30000"/>
              </a:spcAft>
              <a:defRPr/>
            </a:pPr>
            <a:endParaRPr lang="en-GB" altLang="en-US" sz="2000" dirty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30000"/>
              </a:spcAft>
              <a:defRPr/>
            </a:pPr>
            <a:r>
              <a:rPr lang="en-GB" altLang="en-US" sz="2000" dirty="0">
                <a:solidFill>
                  <a:srgbClr val="000000"/>
                </a:solidFill>
              </a:rPr>
              <a:t>Stochastic models can be relatively simple to program, difficult to analyse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513B6C-E155-484B-A07F-9A7ED38B7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138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0A9D4-77EE-4742-84D2-609B088D3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materials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6280D8-B153-43B2-9AB9-C6FBBABBEA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Further reading and something on distribution of stochastic events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43063A-7CE5-4A82-9436-A8043C2FC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584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 noTextEdit="1"/>
          </p:cNvSpPr>
          <p:nvPr/>
        </p:nvSpPr>
        <p:spPr bwMode="auto">
          <a:xfrm>
            <a:off x="1704975" y="2308226"/>
            <a:ext cx="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988" name="Rectangle 5"/>
          <p:cNvSpPr>
            <a:spLocks noChangeArrowheads="1"/>
          </p:cNvSpPr>
          <p:nvPr/>
        </p:nvSpPr>
        <p:spPr bwMode="auto">
          <a:xfrm>
            <a:off x="1873251" y="1443038"/>
            <a:ext cx="8410575" cy="475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r>
              <a:rPr lang="en-GB" altLang="en-US" sz="1800" b="1" i="1" dirty="0">
                <a:solidFill>
                  <a:srgbClr val="000000"/>
                </a:solidFill>
                <a:latin typeface="Calibri" panose="020F0502020204030204" pitchFamily="34" charset="0"/>
              </a:rPr>
              <a:t>Books:</a:t>
            </a:r>
            <a:endParaRPr lang="en-GB" alt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r>
              <a:rPr lang="en-GB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Renshaw, E., </a:t>
            </a:r>
            <a:r>
              <a:rPr lang="en-GB" altLang="en-US" sz="1800" i="1" dirty="0">
                <a:solidFill>
                  <a:srgbClr val="000000"/>
                </a:solidFill>
                <a:latin typeface="Calibri" panose="020F0502020204030204" pitchFamily="34" charset="0"/>
              </a:rPr>
              <a:t>Modelling biological populations in space and time</a:t>
            </a:r>
            <a:r>
              <a:rPr lang="en-GB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, Cambridge Univ. press, 1991</a:t>
            </a:r>
          </a:p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r>
              <a:rPr lang="en-GB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Bailey, N.T.J., </a:t>
            </a:r>
            <a:r>
              <a:rPr lang="en-GB" altLang="en-US" sz="1800" i="1" dirty="0">
                <a:solidFill>
                  <a:srgbClr val="000000"/>
                </a:solidFill>
                <a:latin typeface="Calibri" panose="020F0502020204030204" pitchFamily="34" charset="0"/>
              </a:rPr>
              <a:t>The mathematical theory of infectious diseases and its applications</a:t>
            </a:r>
            <a:r>
              <a:rPr lang="en-GB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, 2nd edition, Griffin, 1975</a:t>
            </a:r>
          </a:p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endParaRPr lang="en-GB" alt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r>
              <a:rPr lang="en-GB" altLang="en-US" sz="1800" b="1" i="1" dirty="0">
                <a:solidFill>
                  <a:srgbClr val="000000"/>
                </a:solidFill>
                <a:latin typeface="Calibri" panose="020F0502020204030204" pitchFamily="34" charset="0"/>
              </a:rPr>
              <a:t>Papers:</a:t>
            </a:r>
            <a:endParaRPr lang="en-GB" alt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Bartlett, M. S. (1957). "Measles periodicity and community size." </a:t>
            </a:r>
            <a:r>
              <a:rPr lang="en-US" altLang="en-US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J. Roy. Stat. Soc. A</a:t>
            </a: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120</a:t>
            </a: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: 48-70.</a:t>
            </a:r>
          </a:p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r>
              <a:rPr lang="en-US" altLang="en-US" sz="1800" dirty="0" err="1">
                <a:solidFill>
                  <a:srgbClr val="000000"/>
                </a:solidFill>
                <a:latin typeface="Calibri" panose="020F0502020204030204" pitchFamily="34" charset="0"/>
              </a:rPr>
              <a:t>Bolker</a:t>
            </a: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, B. M. and B. T. Grenfell (1995). "Space, persistence and dynamics of measles epidemics." </a:t>
            </a:r>
            <a:r>
              <a:rPr lang="en-US" altLang="en-US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Proc. Roy. Soc. </a:t>
            </a:r>
            <a:r>
              <a:rPr lang="en-US" altLang="en-US" sz="1800" u="sng" dirty="0" err="1">
                <a:solidFill>
                  <a:srgbClr val="000000"/>
                </a:solidFill>
                <a:latin typeface="Calibri" panose="020F0502020204030204" pitchFamily="34" charset="0"/>
              </a:rPr>
              <a:t>Lond</a:t>
            </a:r>
            <a:r>
              <a:rPr lang="en-US" altLang="en-US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. B</a:t>
            </a: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348</a:t>
            </a: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: 308-320.</a:t>
            </a:r>
          </a:p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Jansen, V. A. A., N. </a:t>
            </a:r>
            <a:r>
              <a:rPr lang="en-US" altLang="en-US" sz="1800" dirty="0" err="1">
                <a:solidFill>
                  <a:srgbClr val="000000"/>
                </a:solidFill>
                <a:latin typeface="Calibri" panose="020F0502020204030204" pitchFamily="34" charset="0"/>
              </a:rPr>
              <a:t>Stollenwerk</a:t>
            </a: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, et al. (2003). “Measles outbreaks in a population with declining vaccine uptake." Science 301(5634): 804-804.</a:t>
            </a:r>
          </a:p>
          <a:p>
            <a:pPr eaLnBrk="1" fontAlgn="base" hangingPunct="1">
              <a:spcBef>
                <a:spcPct val="0"/>
              </a:spcBef>
              <a:spcAft>
                <a:spcPct val="25000"/>
              </a:spcAft>
              <a:buNone/>
              <a:defRPr/>
            </a:pP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Farrington, C. P., M. N. Kanaan, et al. (2003). "Branching process models for surveillance of infectious diseases controlled by mass vaccination." </a:t>
            </a:r>
            <a:r>
              <a:rPr lang="en-US" altLang="en-US" sz="1800" u="sng" dirty="0">
                <a:solidFill>
                  <a:srgbClr val="000000"/>
                </a:solidFill>
                <a:latin typeface="Calibri" panose="020F0502020204030204" pitchFamily="34" charset="0"/>
              </a:rPr>
              <a:t>Biostatistics</a:t>
            </a: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1800" b="1" dirty="0">
                <a:solidFill>
                  <a:srgbClr val="000000"/>
                </a:solidFill>
                <a:latin typeface="Calibri" panose="020F0502020204030204" pitchFamily="34" charset="0"/>
              </a:rPr>
              <a:t>4</a:t>
            </a:r>
            <a:r>
              <a:rPr lang="en-US" alt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(2): 279-295.</a:t>
            </a:r>
            <a:endParaRPr lang="en-GB" altLang="en-US" sz="1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E1F008-A770-45B8-817C-825BE2922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Further reading</a:t>
            </a:r>
            <a:endParaRPr lang="en-GB" b="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13F0EB-B0C8-47DC-AEB5-1D2AF952B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792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800" b="0" dirty="0"/>
              <a:t>Advanced: Binomial versus Poisson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9386" y="1940243"/>
            <a:ext cx="8277225" cy="380365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en-GB" altLang="en-US" dirty="0"/>
              <a:t>Poisson distribution simulates the number of events that will happen in a small timestep = Poisson(</a:t>
            </a:r>
            <a:r>
              <a:rPr lang="en-GB" altLang="en-US" dirty="0">
                <a:sym typeface="Symbol" panose="05050102010706020507" pitchFamily="18" charset="2"/>
              </a:rPr>
              <a:t></a:t>
            </a:r>
            <a:r>
              <a:rPr lang="en-GB" altLang="en-US" dirty="0" err="1">
                <a:sym typeface="Symbol" panose="05050102010706020507" pitchFamily="18" charset="2"/>
              </a:rPr>
              <a:t>tN</a:t>
            </a:r>
            <a:r>
              <a:rPr lang="en-GB" altLang="en-US" dirty="0">
                <a:sym typeface="Symbol" panose="05050102010706020507" pitchFamily="18" charset="2"/>
              </a:rPr>
              <a:t>(t))</a:t>
            </a:r>
            <a:endParaRPr lang="en-GB" altLang="en-US" dirty="0"/>
          </a:p>
          <a:p>
            <a:pPr eaLnBrk="1" hangingPunct="1">
              <a:lnSpc>
                <a:spcPct val="110000"/>
              </a:lnSpc>
            </a:pPr>
            <a:endParaRPr lang="en-GB" altLang="en-US" dirty="0"/>
          </a:p>
          <a:p>
            <a:pPr eaLnBrk="1" hangingPunct="1">
              <a:lnSpc>
                <a:spcPct val="110000"/>
              </a:lnSpc>
            </a:pPr>
            <a:r>
              <a:rPr lang="en-GB" altLang="en-US" dirty="0"/>
              <a:t>Binomial formulation Binomial(</a:t>
            </a:r>
            <a:r>
              <a:rPr lang="en-GB" altLang="en-US" dirty="0">
                <a:sym typeface="Symbol" panose="05050102010706020507" pitchFamily="18" charset="2"/>
              </a:rPr>
              <a:t></a:t>
            </a:r>
            <a:r>
              <a:rPr lang="en-GB" altLang="en-US" dirty="0" err="1">
                <a:sym typeface="Symbol" panose="05050102010706020507" pitchFamily="18" charset="2"/>
              </a:rPr>
              <a:t>t,N</a:t>
            </a:r>
            <a:r>
              <a:rPr lang="en-GB" altLang="en-US" dirty="0">
                <a:sym typeface="Symbol" panose="05050102010706020507" pitchFamily="18" charset="2"/>
              </a:rPr>
              <a:t>(t)) says there are N(t) tries, each with </a:t>
            </a:r>
            <a:r>
              <a:rPr lang="en-GB" altLang="en-US" dirty="0">
                <a:solidFill>
                  <a:srgbClr val="FF0000"/>
                </a:solidFill>
                <a:sym typeface="Symbol" panose="05050102010706020507" pitchFamily="18" charset="2"/>
              </a:rPr>
              <a:t>probability</a:t>
            </a:r>
            <a:r>
              <a:rPr lang="en-GB" altLang="en-US" dirty="0">
                <a:sym typeface="Symbol" panose="05050102010706020507" pitchFamily="18" charset="2"/>
              </a:rPr>
              <a:t> of success approximated by t, how many are successful?</a:t>
            </a:r>
          </a:p>
          <a:p>
            <a:pPr lvl="1" eaLnBrk="1" hangingPunct="1">
              <a:lnSpc>
                <a:spcPct val="110000"/>
              </a:lnSpc>
            </a:pPr>
            <a:r>
              <a:rPr lang="en-GB" altLang="en-US" dirty="0">
                <a:sym typeface="Symbol" panose="05050102010706020507" pitchFamily="18" charset="2"/>
              </a:rPr>
              <a:t>Can’t have more events than there are people</a:t>
            </a:r>
          </a:p>
          <a:p>
            <a:pPr lvl="1" eaLnBrk="1" hangingPunct="1">
              <a:lnSpc>
                <a:spcPct val="110000"/>
              </a:lnSpc>
            </a:pPr>
            <a:r>
              <a:rPr lang="en-GB" altLang="en-US" dirty="0">
                <a:sym typeface="Symbol" panose="05050102010706020507" pitchFamily="18" charset="2"/>
              </a:rPr>
              <a:t>For small timesteps won’t matter, since there won’t be many events</a:t>
            </a:r>
          </a:p>
          <a:p>
            <a:pPr lvl="1" eaLnBrk="1" hangingPunct="1">
              <a:lnSpc>
                <a:spcPct val="110000"/>
              </a:lnSpc>
            </a:pPr>
            <a:r>
              <a:rPr lang="en-GB" altLang="en-US" dirty="0">
                <a:sym typeface="Symbol" panose="05050102010706020507" pitchFamily="18" charset="2"/>
              </a:rPr>
              <a:t>Have to calculate multinomials when there are multiple competing hazards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D9C0865-A6A2-4F36-B2C4-6D8FCFE33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40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515151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Aims of the session</a:t>
            </a:r>
            <a:endParaRPr lang="en-GB" altLang="en-US" sz="2100" b="0" dirty="0">
              <a:solidFill>
                <a:srgbClr val="0033CC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450"/>
              </a:spcAft>
              <a:defRPr/>
            </a:pPr>
            <a:r>
              <a:rPr lang="en-US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Learn how to formulate stochastic models</a:t>
            </a:r>
          </a:p>
          <a:p>
            <a:pPr>
              <a:spcAft>
                <a:spcPts val="450"/>
              </a:spcAft>
              <a:defRPr/>
            </a:pPr>
            <a:r>
              <a:rPr lang="en-US" altLang="en-US" sz="1800" dirty="0"/>
              <a:t>Learn how stochasticity is introduced in compartmental and individual base models</a:t>
            </a:r>
          </a:p>
          <a:p>
            <a:pPr>
              <a:spcAft>
                <a:spcPts val="450"/>
              </a:spcAft>
              <a:defRPr/>
            </a:pPr>
            <a:r>
              <a:rPr lang="en-US" altLang="en-US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Understand the methodological difference with deterministic models</a:t>
            </a:r>
          </a:p>
          <a:p>
            <a:pPr>
              <a:spcAft>
                <a:spcPts val="450"/>
              </a:spcAft>
              <a:defRPr/>
            </a:pPr>
            <a:endParaRPr lang="en-US" altLang="en-US" sz="18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8FAB2E5-44CE-4130-837E-6E3E4360A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04350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1981200" y="312738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800" b="1">
                <a:solidFill>
                  <a:srgbClr val="0033CC"/>
                </a:solidFill>
              </a:rPr>
              <a:t>Population simulations 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1524001" y="268858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1524001" y="1459857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1852614" y="1206501"/>
            <a:ext cx="8358187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lang="en-US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Individual based models can be very slow, and computing time increases as </a:t>
            </a:r>
            <a:r>
              <a:rPr lang="en-US" altLang="en-US" sz="2000" i="1">
                <a:solidFill>
                  <a:srgbClr val="000000"/>
                </a:solidFill>
                <a:latin typeface="Calibri" panose="020F0502020204030204" pitchFamily="34" charset="0"/>
              </a:rPr>
              <a:t>N</a:t>
            </a:r>
            <a:r>
              <a:rPr lang="en-US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endParaRPr lang="en-US" altLang="en-US" sz="200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lang="en-US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If events are independent, the number of events of type </a:t>
            </a:r>
            <a:r>
              <a:rPr lang="en-US" altLang="en-US" sz="2000" i="1">
                <a:solidFill>
                  <a:srgbClr val="000000"/>
                </a:solidFill>
                <a:latin typeface="Calibri" panose="020F0502020204030204" pitchFamily="34" charset="0"/>
              </a:rPr>
              <a:t>i</a:t>
            </a:r>
            <a:r>
              <a:rPr lang="en-US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 in a fixed time, D</a:t>
            </a:r>
            <a:r>
              <a:rPr lang="en-US" altLang="en-US" sz="2000" i="1">
                <a:solidFill>
                  <a:srgbClr val="000000"/>
                </a:solidFill>
                <a:latin typeface="Calibri" panose="020F0502020204030204" pitchFamily="34" charset="0"/>
              </a:rPr>
              <a:t>t</a:t>
            </a:r>
            <a:r>
              <a:rPr lang="en-US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, can be simulated by sampling from a binomial distribution (it can also be simulated by sampling from a Poisson distribution). Hence in a population of size S, the number of events of type </a:t>
            </a:r>
            <a:r>
              <a:rPr lang="en-US" altLang="en-US" sz="2000" i="1">
                <a:solidFill>
                  <a:srgbClr val="000000"/>
                </a:solidFill>
                <a:latin typeface="Calibri" panose="020F0502020204030204" pitchFamily="34" charset="0"/>
              </a:rPr>
              <a:t>i</a:t>
            </a:r>
            <a:r>
              <a:rPr lang="en-US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, is given by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endParaRPr lang="en-GB" altLang="en-US" sz="200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endParaRPr lang="en-US" altLang="en-US" sz="200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r>
              <a:rPr lang="en-US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When there are multiple events competing with each other, binomial or multinomial approximations perform better than using sampling from several Poisson distributions, and allow more consistent model formulation.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  <a:buNone/>
              <a:defRPr/>
            </a:pPr>
            <a:endParaRPr lang="en-US" altLang="en-US" sz="2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4035426" y="3678238"/>
          <a:ext cx="3567113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254000" progId="Equation.DSMT4">
                  <p:embed/>
                </p:oleObj>
              </mc:Choice>
              <mc:Fallback>
                <p:oleObj name="Equation" r:id="rId2" imgW="1371600" imgH="254000" progId="Equation.DSMT4">
                  <p:embed/>
                  <p:pic>
                    <p:nvPicPr>
                      <p:cNvPr id="358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5426" y="3678238"/>
                        <a:ext cx="3567113" cy="652462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rgbClr val="80008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E3320A-B042-405B-A706-1357FEA60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7237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800"/>
              <a:t>Advanced: Synchronous versus asynchronous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8325" y="1255713"/>
            <a:ext cx="8358188" cy="279241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GB" altLang="en-US" sz="2400" i="1">
                <a:latin typeface="Calibri" panose="020F0502020204030204" pitchFamily="34" charset="0"/>
              </a:rPr>
              <a:t>Synchronous:</a:t>
            </a:r>
            <a:r>
              <a:rPr lang="en-GB" altLang="en-US" sz="2400">
                <a:latin typeface="Calibri" panose="020F0502020204030204" pitchFamily="34" charset="0"/>
              </a:rPr>
              <a:t> at each timestep simulate all the events that could have occurred. </a:t>
            </a:r>
          </a:p>
          <a:p>
            <a:pPr eaLnBrk="1" hangingPunct="1">
              <a:lnSpc>
                <a:spcPct val="80000"/>
              </a:lnSpc>
            </a:pPr>
            <a:endParaRPr lang="en-GB" altLang="en-US" sz="24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altLang="en-US" sz="2400" i="1">
                <a:latin typeface="Calibri" panose="020F0502020204030204" pitchFamily="34" charset="0"/>
              </a:rPr>
              <a:t>Asynchronous</a:t>
            </a:r>
            <a:r>
              <a:rPr lang="en-GB" altLang="en-US" sz="2400">
                <a:latin typeface="Calibri" panose="020F0502020204030204" pitchFamily="34" charset="0"/>
              </a:rPr>
              <a:t>: simulate when the next event is, and move forward to that time point, </a:t>
            </a:r>
          </a:p>
          <a:p>
            <a:pPr eaLnBrk="1" hangingPunct="1">
              <a:lnSpc>
                <a:spcPct val="80000"/>
              </a:lnSpc>
            </a:pPr>
            <a:endParaRPr lang="en-GB" altLang="en-US" sz="2400"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altLang="en-US" sz="2400">
                <a:latin typeface="Calibri" panose="020F0502020204030204" pitchFamily="34" charset="0"/>
              </a:rPr>
              <a:t>If there are many possible events each with a low probability of occurring, particularly in individual based simulations, its may be more efficient to have an asynchronous model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673E56B-6BB4-46F1-AB4A-AD84DB54C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171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5C7CE-F681-4905-9101-7223FB75E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Formulations of a stochastic model</a:t>
            </a:r>
            <a:endParaRPr lang="en-GB" b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42887-A592-43A5-9AA1-E946CD308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dirty="0">
                <a:latin typeface="Calibri" panose="020F0502020204030204" pitchFamily="34" charset="0"/>
              </a:rPr>
              <a:t>Individual based/agent based models</a:t>
            </a:r>
          </a:p>
          <a:p>
            <a:pPr lvl="1" eaLnBrk="1" hangingPunct="1">
              <a:defRPr/>
            </a:pPr>
            <a:r>
              <a:rPr lang="en-GB" dirty="0">
                <a:latin typeface="Calibri" panose="020F0502020204030204" pitchFamily="34" charset="0"/>
              </a:rPr>
              <a:t>Simulate each individual and events which happen to each individual</a:t>
            </a:r>
            <a:endParaRPr lang="en-US" dirty="0">
              <a:latin typeface="Calibri" panose="020F0502020204030204" pitchFamily="34" charset="0"/>
            </a:endParaRPr>
          </a:p>
          <a:p>
            <a:pPr lvl="1" eaLnBrk="1" hangingPunct="1">
              <a:defRPr/>
            </a:pPr>
            <a:r>
              <a:rPr lang="en-GB" dirty="0">
                <a:latin typeface="Calibri" panose="020F0502020204030204" pitchFamily="34" charset="0"/>
              </a:rPr>
              <a:t>Can include much realistic detail, but can be slow to simulate</a:t>
            </a:r>
          </a:p>
          <a:p>
            <a:pPr marL="457200" lvl="1" indent="0">
              <a:buNone/>
              <a:defRPr/>
            </a:pPr>
            <a:endParaRPr lang="en-GB" dirty="0">
              <a:latin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en-GB" dirty="0">
                <a:latin typeface="Calibri" panose="020F0502020204030204" pitchFamily="34" charset="0"/>
              </a:rPr>
              <a:t>Population or compartmental based models</a:t>
            </a:r>
          </a:p>
          <a:p>
            <a:pPr lvl="1" eaLnBrk="1" hangingPunct="1">
              <a:defRPr/>
            </a:pPr>
            <a:r>
              <a:rPr lang="en-GB" dirty="0">
                <a:latin typeface="Calibri" panose="020F0502020204030204" pitchFamily="34" charset="0"/>
              </a:rPr>
              <a:t>Only keep track of total number of individuals in each compartment </a:t>
            </a:r>
          </a:p>
          <a:p>
            <a:pPr lvl="1" eaLnBrk="1" hangingPunct="1">
              <a:defRPr/>
            </a:pPr>
            <a:r>
              <a:rPr lang="en-GB" dirty="0">
                <a:latin typeface="Calibri" panose="020F0502020204030204" pitchFamily="34" charset="0"/>
              </a:rPr>
              <a:t>Simulate the number of events that will happen to that group of individuals</a:t>
            </a:r>
          </a:p>
          <a:p>
            <a:pPr lvl="1" eaLnBrk="1" hangingPunct="1">
              <a:defRPr/>
            </a:pPr>
            <a:r>
              <a:rPr lang="en-GB" dirty="0">
                <a:latin typeface="Calibri" panose="020F0502020204030204" pitchFamily="34" charset="0"/>
              </a:rPr>
              <a:t>Faster to simulate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166CFA-B338-4F41-8CEC-48B919CD0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590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84C379-B618-4498-A122-EB9F9A9C1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Hazard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620982" y="1654584"/>
            <a:ext cx="8229600" cy="2660650"/>
          </a:xfrm>
          <a:noFill/>
        </p:spPr>
        <p:txBody>
          <a:bodyPr>
            <a:normAutofit lnSpcReduction="10000"/>
          </a:bodyPr>
          <a:lstStyle/>
          <a:p>
            <a:pPr eaLnBrk="1" hangingPunct="1"/>
            <a:r>
              <a:rPr lang="en-GB" altLang="en-US" sz="2400" dirty="0"/>
              <a:t>The hazard is the probability per unit time of an event happening.</a:t>
            </a:r>
          </a:p>
          <a:p>
            <a:pPr eaLnBrk="1" hangingPunct="1"/>
            <a:r>
              <a:rPr lang="en-GB" altLang="en-US" sz="2400" dirty="0"/>
              <a:t>It is equivalent to the instantaneous per-capita rate used in a deterministic model.</a:t>
            </a:r>
          </a:p>
          <a:p>
            <a:pPr marL="0" indent="0">
              <a:buNone/>
            </a:pPr>
            <a:endParaRPr lang="en-GB" altLang="en-US" sz="2400" dirty="0"/>
          </a:p>
          <a:p>
            <a:pPr marL="0" indent="0">
              <a:buNone/>
            </a:pPr>
            <a:r>
              <a:rPr lang="en-GB" altLang="en-US" sz="2400" dirty="0"/>
              <a:t>E.g. If an infected person has a hazard or rate of recovery of </a:t>
            </a:r>
            <a:r>
              <a:rPr lang="el-GR" altLang="en-US" sz="2400" dirty="0"/>
              <a:t>σ</a:t>
            </a:r>
            <a:r>
              <a:rPr lang="en-GB" altLang="en-US" sz="2400" dirty="0"/>
              <a:t>:</a:t>
            </a:r>
          </a:p>
        </p:txBody>
      </p:sp>
      <p:pic>
        <p:nvPicPr>
          <p:cNvPr id="5" name="Picture 3" descr="M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92307" y="4279129"/>
            <a:ext cx="451468" cy="999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Ma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44357" y="4279129"/>
            <a:ext cx="451468" cy="999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ight Arrow 1"/>
          <p:cNvSpPr/>
          <p:nvPr/>
        </p:nvSpPr>
        <p:spPr>
          <a:xfrm>
            <a:off x="5248275" y="4581526"/>
            <a:ext cx="1257300" cy="3333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9526" y="5353051"/>
            <a:ext cx="1354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Infected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24601" y="5353051"/>
            <a:ext cx="1675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Recovered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09801" y="5976641"/>
            <a:ext cx="7924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Probability of recovering in time </a:t>
            </a:r>
            <a:r>
              <a:rPr lang="en-GB" sz="2400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dt</a:t>
            </a:r>
            <a:r>
              <a:rPr lang="en-GB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is </a:t>
            </a:r>
            <a:r>
              <a:rPr lang="el-GR" sz="2400" b="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σ</a:t>
            </a:r>
            <a:r>
              <a:rPr lang="en-GB" sz="2400" b="1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dt</a:t>
            </a:r>
            <a:r>
              <a:rPr lang="en-GB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</a:t>
            </a:r>
            <a:r>
              <a:rPr lang="en-GB" sz="2400" u="sng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small </a:t>
            </a:r>
            <a:r>
              <a:rPr lang="en-GB" sz="2400" u="sng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dt</a:t>
            </a:r>
            <a:r>
              <a:rPr lang="en-GB" sz="2400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en-GB" sz="240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69FF15-EA89-4730-B353-FF5E77540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33826" y="4740276"/>
            <a:ext cx="1533525" cy="11779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solidFill>
                  <a:srgbClr val="000000"/>
                </a:solidFill>
                <a:latin typeface="Arial"/>
              </a:rPr>
              <a:t>Infected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solidFill>
                  <a:srgbClr val="000000"/>
                </a:solidFill>
                <a:latin typeface="Arial"/>
              </a:rPr>
              <a:t>N</a:t>
            </a:r>
            <a:endParaRPr lang="en-US" sz="2400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5" name="Straight Arrow Connector 4"/>
          <p:cNvCxnSpPr>
            <a:stCxn id="4" idx="3"/>
          </p:cNvCxnSpPr>
          <p:nvPr/>
        </p:nvCxnSpPr>
        <p:spPr>
          <a:xfrm>
            <a:off x="5467350" y="5329238"/>
            <a:ext cx="820738" cy="47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7" name="Rectangle 9"/>
          <p:cNvSpPr>
            <a:spLocks noChangeArrowheads="1"/>
          </p:cNvSpPr>
          <p:nvPr/>
        </p:nvSpPr>
        <p:spPr bwMode="auto">
          <a:xfrm>
            <a:off x="5721350" y="4776789"/>
            <a:ext cx="3609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l-GR" altLang="en-US" sz="2400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σ</a:t>
            </a:r>
            <a:endParaRPr lang="en-US" altLang="en-US" sz="2400" dirty="0">
              <a:solidFill>
                <a:srgbClr val="00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28678" name="Rectangle 1"/>
          <p:cNvSpPr>
            <a:spLocks noChangeArrowheads="1"/>
          </p:cNvSpPr>
          <p:nvPr/>
        </p:nvSpPr>
        <p:spPr bwMode="auto">
          <a:xfrm>
            <a:off x="1524001" y="6069014"/>
            <a:ext cx="79359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Number of recoveries in </a:t>
            </a:r>
            <a:r>
              <a:rPr lang="en-GB" altLang="en-US" sz="2400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dt</a:t>
            </a:r>
            <a:r>
              <a:rPr lang="en-GB" altLang="en-US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is from Binomial(</a:t>
            </a:r>
            <a:r>
              <a:rPr lang="el-GR" altLang="en-US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σ</a:t>
            </a:r>
            <a:r>
              <a:rPr lang="en-GB" altLang="en-US" sz="2400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dt</a:t>
            </a:r>
            <a:r>
              <a:rPr lang="en-GB" altLang="en-US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N)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1845232" y="1693530"/>
            <a:ext cx="8229600" cy="1979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en-GB" altLang="en-US" sz="20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we have N individuals who are all identical (with respect to the process we’re talking about), the </a:t>
            </a:r>
            <a:r>
              <a:rPr lang="en-GB" altLang="en-US" sz="2000" b="1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binomial distribution</a:t>
            </a:r>
            <a:r>
              <a:rPr lang="en-GB" altLang="en-US" sz="20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describes the distribution of the number of events in a given time. </a:t>
            </a:r>
          </a:p>
          <a:p>
            <a:pPr eaLnBrk="1" hangingPunct="1">
              <a:defRPr/>
            </a:pPr>
            <a:r>
              <a:rPr lang="en-GB" altLang="en-US" sz="20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 trials of something with probability p, number of successes is a binomially-distributed random number:</a:t>
            </a:r>
          </a:p>
          <a:p>
            <a:pPr lvl="1" eaLnBrk="1" hangingPunct="1">
              <a:buNone/>
              <a:defRPr/>
            </a:pPr>
            <a:endParaRPr lang="en-GB" altLang="en-US" sz="2000" kern="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88088" y="4740275"/>
            <a:ext cx="1712912" cy="11779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solidFill>
                  <a:srgbClr val="000000"/>
                </a:solidFill>
                <a:latin typeface="Arial"/>
              </a:rPr>
              <a:t>Recovered</a:t>
            </a:r>
            <a:endParaRPr lang="en-US" sz="24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33950" y="4005261"/>
            <a:ext cx="20521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Binomial(</a:t>
            </a:r>
            <a:r>
              <a:rPr lang="en-GB" sz="2400" dirty="0" err="1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p,N</a:t>
            </a:r>
            <a:r>
              <a:rPr lang="en-GB" sz="2400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2DB9617-43D1-442F-B205-DBAE7F803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Hazard</a:t>
            </a:r>
            <a:endParaRPr lang="en-GB" b="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14282D9-05AC-4A13-B255-D58E68D6A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54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8677" grpId="0"/>
      <p:bldP spid="28678" grpId="0"/>
      <p:bldP spid="8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F87C801E-0BDB-4632-A491-09FB0B16D6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6DDC8471-6D5E-4174-A156-ECF87AF92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Competing Hazards</a:t>
            </a:r>
            <a:endParaRPr lang="en-GB" b="0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129B62C-8D0C-454D-AF58-C76C67FD193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altLang="en-US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Consider a population of susceptible which can become infected (rate: </a:t>
            </a:r>
            <a:r>
              <a:rPr lang="el-GR" altLang="en-US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λ</a:t>
            </a:r>
            <a:r>
              <a:rPr lang="en-GB" altLang="en-US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but can also die (rate: </a:t>
            </a:r>
            <a:r>
              <a:rPr lang="el-GR" altLang="en-US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μ</a:t>
            </a:r>
            <a:r>
              <a:rPr lang="en-GB" altLang="en-US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). </a:t>
            </a:r>
          </a:p>
          <a:p>
            <a:pPr>
              <a:defRPr/>
            </a:pPr>
            <a:r>
              <a:rPr lang="en-GB" altLang="en-US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But they can’t do both at the same time!</a:t>
            </a:r>
          </a:p>
          <a:p>
            <a:pPr>
              <a:defRPr/>
            </a:pPr>
            <a:r>
              <a:rPr lang="en-GB" altLang="en-US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a time period, </a:t>
            </a:r>
            <a:r>
              <a:rPr lang="en-GB" altLang="en-US" sz="2400" i="1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dt</a:t>
            </a:r>
            <a:r>
              <a:rPr lang="en-GB" altLang="en-US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how many die and how many become infected? </a:t>
            </a:r>
          </a:p>
          <a:p>
            <a:endParaRPr lang="en-GB" sz="240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B606D74-6810-42F3-A446-C795065296A1}"/>
              </a:ext>
            </a:extLst>
          </p:cNvPr>
          <p:cNvGrpSpPr/>
          <p:nvPr/>
        </p:nvGrpSpPr>
        <p:grpSpPr>
          <a:xfrm>
            <a:off x="6764137" y="2481465"/>
            <a:ext cx="3494808" cy="2350790"/>
            <a:chOff x="3432175" y="4235450"/>
            <a:chExt cx="3494808" cy="235079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18490C4-D056-4BC6-83EA-1E8C83F121F9}"/>
                </a:ext>
              </a:extLst>
            </p:cNvPr>
            <p:cNvSpPr/>
            <p:nvPr/>
          </p:nvSpPr>
          <p:spPr>
            <a:xfrm>
              <a:off x="3432175" y="4235450"/>
              <a:ext cx="1309688" cy="1177925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2400" dirty="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X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F7336BE2-14EB-494D-95EA-CD28694DEE1D}"/>
                </a:ext>
              </a:extLst>
            </p:cNvPr>
            <p:cNvCxnSpPr>
              <a:stCxn id="17" idx="3"/>
            </p:cNvCxnSpPr>
            <p:nvPr/>
          </p:nvCxnSpPr>
          <p:spPr>
            <a:xfrm>
              <a:off x="4741863" y="4824413"/>
              <a:ext cx="820737" cy="476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8A200F18-66EA-4FB2-A1DE-F49D56942CD7}"/>
                </a:ext>
              </a:extLst>
            </p:cNvPr>
            <p:cNvCxnSpPr>
              <a:stCxn id="17" idx="2"/>
            </p:cNvCxnSpPr>
            <p:nvPr/>
          </p:nvCxnSpPr>
          <p:spPr>
            <a:xfrm rot="16200000" flipH="1">
              <a:off x="3764756" y="5736432"/>
              <a:ext cx="650875" cy="476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8855DF4-3C3A-45A4-A51E-5921B4813DD8}"/>
                </a:ext>
              </a:extLst>
            </p:cNvPr>
            <p:cNvSpPr txBox="1"/>
            <p:nvPr/>
          </p:nvSpPr>
          <p:spPr>
            <a:xfrm>
              <a:off x="4991100" y="4381500"/>
              <a:ext cx="3497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l-GR" altLang="en-US" sz="2400" kern="0" dirty="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λ</a:t>
              </a:r>
              <a:endParaRPr lang="en-GB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E032A34-7791-4FA8-98DE-4912BB40F842}"/>
                </a:ext>
              </a:extLst>
            </p:cNvPr>
            <p:cNvSpPr txBox="1"/>
            <p:nvPr/>
          </p:nvSpPr>
          <p:spPr>
            <a:xfrm>
              <a:off x="5572125" y="4610100"/>
              <a:ext cx="13548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2400" dirty="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Infected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C7237F0-3F33-4FB9-BD84-BA7BFB8254E9}"/>
                </a:ext>
              </a:extLst>
            </p:cNvPr>
            <p:cNvSpPr txBox="1"/>
            <p:nvPr/>
          </p:nvSpPr>
          <p:spPr>
            <a:xfrm>
              <a:off x="3733529" y="5476231"/>
              <a:ext cx="4555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l-GR" altLang="en-US" sz="2400" kern="0" dirty="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μ </a:t>
              </a:r>
              <a:endParaRPr lang="en-GB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19D7626-5ED7-477B-BCFE-22F6885079B6}"/>
                </a:ext>
              </a:extLst>
            </p:cNvPr>
            <p:cNvSpPr txBox="1"/>
            <p:nvPr/>
          </p:nvSpPr>
          <p:spPr>
            <a:xfrm>
              <a:off x="3581400" y="6124575"/>
              <a:ext cx="10518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2400" dirty="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Death</a:t>
              </a:r>
            </a:p>
          </p:txBody>
        </p:sp>
      </p:grp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66195F-66A2-4839-BCD3-6C217B346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999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F87C801E-0BDB-4632-A491-09FB0B16D6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6DDC8471-6D5E-4174-A156-ECF87AF92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Competing Hazards</a:t>
            </a:r>
            <a:endParaRPr lang="en-GB" b="0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129B62C-8D0C-454D-AF58-C76C67FD193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en-US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 turns out that we can add the rates of the different events to </a:t>
            </a:r>
          </a:p>
          <a:p>
            <a:pPr>
              <a:defRPr/>
            </a:pPr>
            <a:r>
              <a:rPr lang="en-US" altLang="en-US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get the total number to which anything happened. </a:t>
            </a:r>
          </a:p>
          <a:p>
            <a:pPr>
              <a:defRPr/>
            </a:pPr>
            <a:r>
              <a:rPr lang="en-US" altLang="en-US" sz="2400" kern="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Then we can decide which of the two things happened to each.</a:t>
            </a:r>
          </a:p>
          <a:p>
            <a:endParaRPr lang="en-GB" sz="240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B606D74-6810-42F3-A446-C795065296A1}"/>
              </a:ext>
            </a:extLst>
          </p:cNvPr>
          <p:cNvGrpSpPr/>
          <p:nvPr/>
        </p:nvGrpSpPr>
        <p:grpSpPr>
          <a:xfrm>
            <a:off x="6764137" y="2481465"/>
            <a:ext cx="3494808" cy="2350790"/>
            <a:chOff x="3432175" y="4235450"/>
            <a:chExt cx="3494808" cy="235079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18490C4-D056-4BC6-83EA-1E8C83F121F9}"/>
                </a:ext>
              </a:extLst>
            </p:cNvPr>
            <p:cNvSpPr/>
            <p:nvPr/>
          </p:nvSpPr>
          <p:spPr>
            <a:xfrm>
              <a:off x="3432175" y="4235450"/>
              <a:ext cx="1309688" cy="1177925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2400" dirty="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X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F7336BE2-14EB-494D-95EA-CD28694DEE1D}"/>
                </a:ext>
              </a:extLst>
            </p:cNvPr>
            <p:cNvCxnSpPr>
              <a:stCxn id="17" idx="3"/>
            </p:cNvCxnSpPr>
            <p:nvPr/>
          </p:nvCxnSpPr>
          <p:spPr>
            <a:xfrm>
              <a:off x="4741863" y="4824413"/>
              <a:ext cx="820737" cy="476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8A200F18-66EA-4FB2-A1DE-F49D56942CD7}"/>
                </a:ext>
              </a:extLst>
            </p:cNvPr>
            <p:cNvCxnSpPr>
              <a:stCxn id="17" idx="2"/>
            </p:cNvCxnSpPr>
            <p:nvPr/>
          </p:nvCxnSpPr>
          <p:spPr>
            <a:xfrm rot="16200000" flipH="1">
              <a:off x="3764756" y="5736432"/>
              <a:ext cx="650875" cy="476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8855DF4-3C3A-45A4-A51E-5921B4813DD8}"/>
                </a:ext>
              </a:extLst>
            </p:cNvPr>
            <p:cNvSpPr txBox="1"/>
            <p:nvPr/>
          </p:nvSpPr>
          <p:spPr>
            <a:xfrm>
              <a:off x="4991100" y="4381500"/>
              <a:ext cx="3497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l-GR" altLang="en-US" sz="2400" kern="0" dirty="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λ</a:t>
              </a:r>
              <a:endParaRPr lang="en-GB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E032A34-7791-4FA8-98DE-4912BB40F842}"/>
                </a:ext>
              </a:extLst>
            </p:cNvPr>
            <p:cNvSpPr txBox="1"/>
            <p:nvPr/>
          </p:nvSpPr>
          <p:spPr>
            <a:xfrm>
              <a:off x="5572125" y="4610100"/>
              <a:ext cx="13548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2400" dirty="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Infected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C7237F0-3F33-4FB9-BD84-BA7BFB8254E9}"/>
                </a:ext>
              </a:extLst>
            </p:cNvPr>
            <p:cNvSpPr txBox="1"/>
            <p:nvPr/>
          </p:nvSpPr>
          <p:spPr>
            <a:xfrm>
              <a:off x="3733529" y="5476231"/>
              <a:ext cx="4555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l-GR" altLang="en-US" sz="2400" kern="0" dirty="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μ </a:t>
              </a:r>
              <a:endParaRPr lang="en-GB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19D7626-5ED7-477B-BCFE-22F6885079B6}"/>
                </a:ext>
              </a:extLst>
            </p:cNvPr>
            <p:cNvSpPr txBox="1"/>
            <p:nvPr/>
          </p:nvSpPr>
          <p:spPr>
            <a:xfrm>
              <a:off x="3581400" y="6124575"/>
              <a:ext cx="10518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GB" sz="2400" dirty="0">
                  <a:solidFill>
                    <a:srgbClr val="00000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Death</a:t>
              </a:r>
            </a:p>
          </p:txBody>
        </p:sp>
      </p:grpSp>
      <p:sp>
        <p:nvSpPr>
          <p:cNvPr id="15" name="Rectangle 9">
            <a:extLst>
              <a:ext uri="{FF2B5EF4-FFF2-40B4-BE49-F238E27FC236}">
                <a16:creationId xmlns:a16="http://schemas.microsoft.com/office/drawing/2014/main" id="{FCD99F9A-0B3B-425D-A810-338727E2D7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005" y="5111750"/>
            <a:ext cx="89423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Total number of events:</a:t>
            </a: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240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Split into </a:t>
            </a:r>
            <a:r>
              <a:rPr lang="en-GB" altLang="en-US" sz="2400" i="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</a:t>
            </a:r>
            <a:r>
              <a:rPr lang="en-GB" altLang="en-US" sz="2400" i="1" baseline="-250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</a:t>
            </a:r>
            <a:r>
              <a:rPr lang="en-GB" altLang="en-US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and </a:t>
            </a:r>
            <a:r>
              <a:rPr lang="en-GB" altLang="en-US" sz="2400" i="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</a:t>
            </a:r>
            <a:r>
              <a:rPr lang="en-GB" altLang="en-US" sz="2400" i="1" baseline="-250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en-GB" altLang="en-US" sz="2400" i="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GB" altLang="en-US" sz="24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graphicFrame>
        <p:nvGraphicFramePr>
          <p:cNvPr id="24" name="Object 1">
            <a:extLst>
              <a:ext uri="{FF2B5EF4-FFF2-40B4-BE49-F238E27FC236}">
                <a16:creationId xmlns:a16="http://schemas.microsoft.com/office/drawing/2014/main" id="{9C17133A-2AD1-4484-9960-18722840DB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385449"/>
              </p:ext>
            </p:extLst>
          </p:nvPr>
        </p:nvGraphicFramePr>
        <p:xfrm>
          <a:off x="4747741" y="5111173"/>
          <a:ext cx="46355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71520" imgH="253800" progId="Equation.DSMT4">
                  <p:embed/>
                </p:oleObj>
              </mc:Choice>
              <mc:Fallback>
                <p:oleObj name="Equation" r:id="rId2" imgW="2171520" imgH="253800" progId="Equation.DSMT4">
                  <p:embed/>
                  <p:pic>
                    <p:nvPicPr>
                      <p:cNvPr id="3073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7741" y="5111173"/>
                        <a:ext cx="463550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>
            <a:extLst>
              <a:ext uri="{FF2B5EF4-FFF2-40B4-BE49-F238E27FC236}">
                <a16:creationId xmlns:a16="http://schemas.microsoft.com/office/drawing/2014/main" id="{E0122C3A-EE4C-48CF-93D7-4F18EFE2BC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631179"/>
              </p:ext>
            </p:extLst>
          </p:nvPr>
        </p:nvGraphicFramePr>
        <p:xfrm>
          <a:off x="4747741" y="5711306"/>
          <a:ext cx="431006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457200" progId="Equation.DSMT4">
                  <p:embed/>
                </p:oleObj>
              </mc:Choice>
              <mc:Fallback>
                <p:oleObj name="Equation" r:id="rId4" imgW="2019240" imgH="457200" progId="Equation.DSMT4">
                  <p:embed/>
                  <p:pic>
                    <p:nvPicPr>
                      <p:cNvPr id="307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7741" y="5711306"/>
                        <a:ext cx="4310062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77D3FCB-4900-465F-B899-1B9DE0165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829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7E5A909-2E02-4E34-812C-0FDDC0582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Simple infection process</a:t>
            </a:r>
            <a:endParaRPr lang="en-GB" b="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3C958F-1E41-4B02-A8B7-3A4DDE444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000" dirty="0">
                <a:solidFill>
                  <a:srgbClr val="000000"/>
                </a:solidFill>
              </a:rPr>
              <a:t>A stochastic model is completely described by two things: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2000" dirty="0">
              <a:solidFill>
                <a:srgbClr val="000000"/>
              </a:solidFill>
            </a:endParaRPr>
          </a:p>
          <a:p>
            <a:pPr marL="342900" indent="-3429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2000" dirty="0">
                <a:solidFill>
                  <a:srgbClr val="000000"/>
                </a:solidFill>
              </a:rPr>
              <a:t>The </a:t>
            </a:r>
            <a:r>
              <a:rPr lang="en-GB" altLang="en-US" sz="2000" dirty="0">
                <a:solidFill>
                  <a:srgbClr val="C00000"/>
                </a:solidFill>
              </a:rPr>
              <a:t>state of the population</a:t>
            </a:r>
            <a:r>
              <a:rPr lang="en-GB" altLang="en-US" sz="2000" dirty="0">
                <a:solidFill>
                  <a:srgbClr val="000000"/>
                </a:solidFill>
              </a:rPr>
              <a:t>. E.g. the number of individuals in susceptible, infected, recovered states, etc. </a:t>
            </a:r>
          </a:p>
          <a:p>
            <a:pPr marL="342900" indent="-3429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GB" altLang="en-US" sz="2000" dirty="0">
              <a:solidFill>
                <a:srgbClr val="000000"/>
              </a:solidFill>
            </a:endParaRPr>
          </a:p>
          <a:p>
            <a:pPr marL="342900" indent="-3429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2000" dirty="0">
                <a:solidFill>
                  <a:srgbClr val="000000"/>
                </a:solidFill>
              </a:rPr>
              <a:t>All </a:t>
            </a:r>
            <a:r>
              <a:rPr lang="en-GB" altLang="en-US" sz="2000" dirty="0">
                <a:solidFill>
                  <a:srgbClr val="C00000"/>
                </a:solidFill>
              </a:rPr>
              <a:t>possible events </a:t>
            </a:r>
            <a:r>
              <a:rPr lang="en-GB" altLang="en-US" sz="2000" dirty="0">
                <a:solidFill>
                  <a:srgbClr val="000000"/>
                </a:solidFill>
              </a:rPr>
              <a:t>and their rates. E.g. infection rate, death rate, recovery rate, etc.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20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000" dirty="0">
                <a:solidFill>
                  <a:srgbClr val="000000"/>
                </a:solidFill>
              </a:rPr>
              <a:t>For the present case: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GB" altLang="en-US" sz="2000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000" dirty="0">
                <a:solidFill>
                  <a:srgbClr val="000000"/>
                </a:solidFill>
              </a:rPr>
              <a:t>Population: S identical susceptible individuals,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000" dirty="0">
                <a:solidFill>
                  <a:srgbClr val="000000"/>
                </a:solidFill>
              </a:rPr>
              <a:t>                      I identical infected individuals.</a:t>
            </a:r>
            <a:endParaRPr lang="en-US" altLang="en-US" sz="2000" dirty="0">
              <a:solidFill>
                <a:srgbClr val="000000"/>
              </a:solidFill>
            </a:endParaRPr>
          </a:p>
          <a:p>
            <a:endParaRPr lang="en-GB" sz="2000" dirty="0"/>
          </a:p>
        </p:txBody>
      </p:sp>
      <p:graphicFrame>
        <p:nvGraphicFramePr>
          <p:cNvPr id="7" name="Group 25">
            <a:extLst>
              <a:ext uri="{FF2B5EF4-FFF2-40B4-BE49-F238E27FC236}">
                <a16:creationId xmlns:a16="http://schemas.microsoft.com/office/drawing/2014/main" id="{D325EAF5-5D1D-4C06-8A3F-BF8842DDA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646268"/>
              </p:ext>
            </p:extLst>
          </p:nvPr>
        </p:nvGraphicFramePr>
        <p:xfrm>
          <a:off x="2098965" y="5073836"/>
          <a:ext cx="6700838" cy="1562102"/>
        </p:xfrm>
        <a:graphic>
          <a:graphicData uri="http://schemas.openxmlformats.org/drawingml/2006/table">
            <a:tbl>
              <a:tblPr/>
              <a:tblGrid>
                <a:gridCol w="1414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8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7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34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Name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What happens to population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Rate/individual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0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Infection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S – 1, II + 1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</a:t>
                      </a: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5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recovery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5" marB="4569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Wingdings" pitchFamily="2" charset="2"/>
                        </a:rPr>
                        <a:t>I - 1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sym typeface="Wingdings" pitchFamily="2" charset="2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σ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ymbol" pitchFamily="18" charset="2"/>
                      </a:endParaRPr>
                    </a:p>
                  </a:txBody>
                  <a:tcPr marT="45695" marB="4569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68A588-527A-4F7F-A4A4-595B0CCD1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73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1524001" y="268858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1524001" y="1459857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US" sz="2400">
              <a:solidFill>
                <a:srgbClr val="000000"/>
              </a:solidFill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1867810" y="1628557"/>
            <a:ext cx="845638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7800" indent="-1778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87438" indent="-45720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ts val="600"/>
              </a:spcAft>
              <a:buSzPct val="130000"/>
              <a:defRPr/>
            </a:pPr>
            <a:r>
              <a:rPr lang="en-US" altLang="en-US" sz="18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Treat every individual separately.</a:t>
            </a:r>
          </a:p>
          <a:p>
            <a:pPr eaLnBrk="1" fontAlgn="base" hangingPunct="1">
              <a:spcBef>
                <a:spcPct val="50000"/>
              </a:spcBef>
              <a:spcAft>
                <a:spcPts val="600"/>
              </a:spcAft>
              <a:buSzPct val="130000"/>
              <a:defRPr/>
            </a:pPr>
            <a:r>
              <a:rPr lang="en-US" altLang="en-US" sz="18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For </a:t>
            </a:r>
            <a:r>
              <a:rPr lang="en-US" altLang="en-US" sz="1800" i="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synchronous</a:t>
            </a:r>
            <a:r>
              <a:rPr lang="en-US" altLang="en-US" sz="18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update case, choose small update time-step, </a:t>
            </a:r>
            <a:r>
              <a:rPr lang="en-US" altLang="en-US" sz="1800" dirty="0" err="1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dt.</a:t>
            </a:r>
            <a:endParaRPr lang="en-US" altLang="en-US" sz="180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ts val="600"/>
              </a:spcAft>
              <a:buSzPct val="130000"/>
              <a:defRPr/>
            </a:pPr>
            <a:r>
              <a:rPr lang="en-GB" altLang="en-US" sz="18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Only one event could happen to the individual – get infected (rate </a:t>
            </a:r>
            <a:r>
              <a:rPr lang="en-US" altLang="en-US" sz="1800" i="1" dirty="0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λ</a:t>
            </a:r>
            <a:r>
              <a:rPr lang="en-US" altLang="en-US" sz="18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)</a:t>
            </a:r>
            <a:endParaRPr lang="en-US" altLang="en-US" sz="1800" dirty="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eaLnBrk="1" fontAlgn="base" hangingPunct="1">
              <a:spcBef>
                <a:spcPct val="50000"/>
              </a:spcBef>
              <a:spcAft>
                <a:spcPts val="600"/>
              </a:spcAft>
              <a:buSzPct val="130000"/>
              <a:defRPr/>
            </a:pPr>
            <a:r>
              <a:rPr lang="en-US" altLang="en-US" sz="18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Every time-step, for each individual pick random number </a:t>
            </a:r>
            <a:r>
              <a:rPr lang="en-US" altLang="en-US" sz="1800" i="1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</a:t>
            </a:r>
            <a:r>
              <a:rPr lang="en-US" altLang="en-US" sz="18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(uniformly distributed between 0 and 1). If</a:t>
            </a:r>
            <a:endParaRPr lang="en-US" altLang="en-US" sz="1800" dirty="0">
              <a:solidFill>
                <a:srgbClr val="7030A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lvl="1" eaLnBrk="1" fontAlgn="base" hangingPunct="1">
              <a:spcBef>
                <a:spcPct val="500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1800" i="1" dirty="0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p&lt;</a:t>
            </a:r>
            <a:r>
              <a:rPr lang="en-US" altLang="en-US" sz="1800" i="1" dirty="0" err="1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λ</a:t>
            </a:r>
            <a:r>
              <a:rPr lang="en-US" altLang="en-US" sz="1800" dirty="0" err="1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d</a:t>
            </a:r>
            <a:r>
              <a:rPr lang="en-US" altLang="en-US" sz="1800" dirty="0" err="1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</a:t>
            </a:r>
            <a:r>
              <a:rPr lang="en-US" altLang="en-US" sz="1800" dirty="0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</a:t>
            </a:r>
            <a:r>
              <a:rPr lang="en-US" altLang="en-US" sz="18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 the individual has become infected, so S</a:t>
            </a:r>
            <a:r>
              <a:rPr lang="en-US" altLang="en-US" sz="18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</a:t>
            </a:r>
            <a:r>
              <a:rPr lang="en-US" altLang="en-US" sz="18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S-1, I</a:t>
            </a:r>
            <a:r>
              <a:rPr lang="en-US" altLang="en-US" sz="18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  </a:t>
            </a:r>
            <a:r>
              <a:rPr lang="en-US" altLang="en-US" sz="18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I+1.</a:t>
            </a:r>
          </a:p>
          <a:p>
            <a:pPr lvl="1" eaLnBrk="1" fontAlgn="base" hangingPunct="1">
              <a:spcBef>
                <a:spcPct val="5000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altLang="en-US" sz="1800" i="1" dirty="0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p&gt;</a:t>
            </a:r>
            <a:r>
              <a:rPr lang="en-US" altLang="en-US" sz="1800" i="1" dirty="0" err="1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λ</a:t>
            </a:r>
            <a:r>
              <a:rPr lang="en-US" altLang="en-US" sz="1800" dirty="0" err="1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Symbol" panose="05050102010706020507" pitchFamily="18" charset="2"/>
              </a:rPr>
              <a:t>d</a:t>
            </a:r>
            <a:r>
              <a:rPr lang="en-US" altLang="en-US" sz="1800" dirty="0" err="1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</a:t>
            </a:r>
            <a:r>
              <a:rPr lang="en-US" altLang="en-US" sz="1800" dirty="0">
                <a:solidFill>
                  <a:srgbClr val="7030A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</a:t>
            </a:r>
            <a:r>
              <a:rPr lang="en-US" altLang="en-US" sz="1800" dirty="0">
                <a:solidFill>
                  <a:srgbClr val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nothing happens. </a:t>
            </a:r>
            <a:endParaRPr lang="en-US" altLang="en-US" sz="1800" dirty="0">
              <a:solidFill>
                <a:srgbClr val="0033CC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2777" name="Line 8"/>
          <p:cNvSpPr>
            <a:spLocks noChangeShapeType="1"/>
          </p:cNvSpPr>
          <p:nvPr/>
        </p:nvSpPr>
        <p:spPr bwMode="auto">
          <a:xfrm>
            <a:off x="3222625" y="5502275"/>
            <a:ext cx="53292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78" name="Line 9"/>
          <p:cNvSpPr>
            <a:spLocks noChangeShapeType="1"/>
          </p:cNvSpPr>
          <p:nvPr/>
        </p:nvSpPr>
        <p:spPr bwMode="auto">
          <a:xfrm>
            <a:off x="3222625" y="5410201"/>
            <a:ext cx="0" cy="1825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79" name="Line 10"/>
          <p:cNvSpPr>
            <a:spLocks noChangeShapeType="1"/>
          </p:cNvSpPr>
          <p:nvPr/>
        </p:nvSpPr>
        <p:spPr bwMode="auto">
          <a:xfrm>
            <a:off x="4489450" y="5410201"/>
            <a:ext cx="0" cy="1825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81" name="Line 12"/>
          <p:cNvSpPr>
            <a:spLocks noChangeShapeType="1"/>
          </p:cNvSpPr>
          <p:nvPr/>
        </p:nvSpPr>
        <p:spPr bwMode="auto">
          <a:xfrm>
            <a:off x="8551863" y="5410201"/>
            <a:ext cx="0" cy="1825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82" name="Line 13"/>
          <p:cNvSpPr>
            <a:spLocks noChangeShapeType="1"/>
          </p:cNvSpPr>
          <p:nvPr/>
        </p:nvSpPr>
        <p:spPr bwMode="auto">
          <a:xfrm>
            <a:off x="4485325" y="5665439"/>
            <a:ext cx="0" cy="457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83" name="Line 14"/>
          <p:cNvSpPr>
            <a:spLocks noChangeShapeType="1"/>
          </p:cNvSpPr>
          <p:nvPr/>
        </p:nvSpPr>
        <p:spPr bwMode="auto">
          <a:xfrm>
            <a:off x="3222626" y="5684839"/>
            <a:ext cx="593725" cy="355491"/>
          </a:xfrm>
          <a:prstGeom prst="line">
            <a:avLst/>
          </a:prstGeom>
          <a:noFill/>
          <a:ln w="2540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84" name="Line 15"/>
          <p:cNvSpPr>
            <a:spLocks noChangeShapeType="1"/>
          </p:cNvSpPr>
          <p:nvPr/>
        </p:nvSpPr>
        <p:spPr bwMode="auto">
          <a:xfrm flipH="1">
            <a:off x="3849687" y="5626101"/>
            <a:ext cx="639763" cy="414229"/>
          </a:xfrm>
          <a:prstGeom prst="line">
            <a:avLst/>
          </a:prstGeom>
          <a:noFill/>
          <a:ln w="2540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87" name="Line 18"/>
          <p:cNvSpPr>
            <a:spLocks noChangeShapeType="1"/>
          </p:cNvSpPr>
          <p:nvPr/>
        </p:nvSpPr>
        <p:spPr bwMode="auto">
          <a:xfrm>
            <a:off x="4522787" y="5626099"/>
            <a:ext cx="1830389" cy="414230"/>
          </a:xfrm>
          <a:prstGeom prst="line">
            <a:avLst/>
          </a:prstGeom>
          <a:noFill/>
          <a:ln w="254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88" name="Line 19"/>
          <p:cNvSpPr>
            <a:spLocks noChangeShapeType="1"/>
          </p:cNvSpPr>
          <p:nvPr/>
        </p:nvSpPr>
        <p:spPr bwMode="auto">
          <a:xfrm flipV="1">
            <a:off x="6386513" y="5594350"/>
            <a:ext cx="2165351" cy="445979"/>
          </a:xfrm>
          <a:prstGeom prst="line">
            <a:avLst/>
          </a:prstGeom>
          <a:noFill/>
          <a:ln w="25400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2776" name="Text Box 20"/>
          <p:cNvSpPr txBox="1">
            <a:spLocks noChangeArrowheads="1"/>
          </p:cNvSpPr>
          <p:nvPr/>
        </p:nvSpPr>
        <p:spPr bwMode="auto">
          <a:xfrm>
            <a:off x="4348007" y="6102591"/>
            <a:ext cx="274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US" sz="1600" b="1" i="1" dirty="0">
                <a:solidFill>
                  <a:srgbClr val="FF0000"/>
                </a:solidFill>
              </a:rPr>
              <a:t>p</a:t>
            </a:r>
            <a:endParaRPr lang="en-US" altLang="en-US" sz="18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89412" y="5019676"/>
            <a:ext cx="5918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400" dirty="0">
                <a:solidFill>
                  <a:srgbClr val="000000"/>
                </a:solidFill>
                <a:latin typeface="Calibri" panose="020F0502020204030204" pitchFamily="34" charset="0"/>
              </a:rPr>
              <a:t>λ</a:t>
            </a:r>
            <a:r>
              <a:rPr lang="en-GB" sz="2400" dirty="0" err="1">
                <a:solidFill>
                  <a:srgbClr val="000000"/>
                </a:solidFill>
                <a:latin typeface="Calibri" panose="020F0502020204030204" pitchFamily="34" charset="0"/>
              </a:rPr>
              <a:t>dt</a:t>
            </a:r>
            <a:endParaRPr lang="en-GB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4531" y="501967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73769" y="502792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81626" y="6067425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Nothing happens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305254" y="6076284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Infection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37F17E6-0C72-49C6-B7A7-94E6679A5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Individual base models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C5285A-8784-4E71-95AC-963672641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BF034-A0A6-4F43-BF31-E5A6A6CA894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627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template" id="{3B6A89AC-438B-4360-8CC4-3350E7EB4BC0}" vid="{587CBA4E-A729-48FD-838F-967F1FD4D281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template" id="{3B6A89AC-438B-4360-8CC4-3350E7EB4BC0}" vid="{CA918E19-263B-411D-AE0A-63044FCB7DF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ppt_template</Template>
  <TotalTime>0</TotalTime>
  <Words>1254</Words>
  <Application>Microsoft Office PowerPoint</Application>
  <PresentationFormat>Widescreen</PresentationFormat>
  <Paragraphs>180</Paragraphs>
  <Slides>21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Open Sans</vt:lpstr>
      <vt:lpstr>Symbol</vt:lpstr>
      <vt:lpstr>Times New Roman</vt:lpstr>
      <vt:lpstr>Wingdings</vt:lpstr>
      <vt:lpstr>Office Theme</vt:lpstr>
      <vt:lpstr>1_Office Theme</vt:lpstr>
      <vt:lpstr>Equation</vt:lpstr>
      <vt:lpstr>Day 4 Lecture 2:   Formulating Stochastic models</vt:lpstr>
      <vt:lpstr>Aims of the session</vt:lpstr>
      <vt:lpstr>Formulations of a stochastic model</vt:lpstr>
      <vt:lpstr>Hazard</vt:lpstr>
      <vt:lpstr>Hazard</vt:lpstr>
      <vt:lpstr>Competing Hazards</vt:lpstr>
      <vt:lpstr>Competing Hazards</vt:lpstr>
      <vt:lpstr>Simple infection process</vt:lpstr>
      <vt:lpstr>Individual base models</vt:lpstr>
      <vt:lpstr>Multiple individuals-IBM</vt:lpstr>
      <vt:lpstr>PowerPoint Presentation</vt:lpstr>
      <vt:lpstr>SEIR</vt:lpstr>
      <vt:lpstr>SEIR</vt:lpstr>
      <vt:lpstr>SEIR</vt:lpstr>
      <vt:lpstr>SEIR</vt:lpstr>
      <vt:lpstr>Summary</vt:lpstr>
      <vt:lpstr>Extra materials</vt:lpstr>
      <vt:lpstr>Further reading</vt:lpstr>
      <vt:lpstr>Advanced: Binomial versus Poisson</vt:lpstr>
      <vt:lpstr>PowerPoint Presentation</vt:lpstr>
      <vt:lpstr>Advanced: Synchronous versus asynchronous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4 Lecture 1:   Introduction to Stochasticity</dc:title>
  <dc:creator>Juan  Vesga</dc:creator>
  <cp:lastModifiedBy>Juan  Vesga</cp:lastModifiedBy>
  <cp:revision>7</cp:revision>
  <dcterms:created xsi:type="dcterms:W3CDTF">2021-10-28T12:34:52Z</dcterms:created>
  <dcterms:modified xsi:type="dcterms:W3CDTF">2023-05-31T14:17:06Z</dcterms:modified>
</cp:coreProperties>
</file>